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260" r:id="rId3"/>
    <p:sldId id="387" r:id="rId4"/>
    <p:sldId id="388" r:id="rId5"/>
    <p:sldId id="267" r:id="rId6"/>
    <p:sldId id="337" r:id="rId7"/>
    <p:sldId id="336" r:id="rId8"/>
    <p:sldId id="340" r:id="rId9"/>
    <p:sldId id="339" r:id="rId10"/>
    <p:sldId id="395" r:id="rId11"/>
    <p:sldId id="338" r:id="rId12"/>
    <p:sldId id="341" r:id="rId13"/>
    <p:sldId id="343" r:id="rId14"/>
    <p:sldId id="354" r:id="rId15"/>
    <p:sldId id="396" r:id="rId16"/>
    <p:sldId id="344" r:id="rId17"/>
    <p:sldId id="355" r:id="rId18"/>
    <p:sldId id="342" r:id="rId19"/>
    <p:sldId id="345" r:id="rId20"/>
    <p:sldId id="356" r:id="rId21"/>
    <p:sldId id="357" r:id="rId22"/>
    <p:sldId id="368" r:id="rId23"/>
    <p:sldId id="369" r:id="rId24"/>
    <p:sldId id="375" r:id="rId25"/>
    <p:sldId id="376" r:id="rId26"/>
    <p:sldId id="363" r:id="rId27"/>
    <p:sldId id="389" r:id="rId28"/>
    <p:sldId id="330" r:id="rId29"/>
    <p:sldId id="384" r:id="rId30"/>
    <p:sldId id="372" r:id="rId31"/>
    <p:sldId id="358" r:id="rId32"/>
    <p:sldId id="346" r:id="rId33"/>
    <p:sldId id="373" r:id="rId34"/>
    <p:sldId id="374" r:id="rId35"/>
    <p:sldId id="364" r:id="rId36"/>
    <p:sldId id="390" r:id="rId37"/>
    <p:sldId id="383" r:id="rId38"/>
    <p:sldId id="331" r:id="rId39"/>
    <p:sldId id="348" r:id="rId40"/>
    <p:sldId id="378" r:id="rId41"/>
    <p:sldId id="349" r:id="rId42"/>
    <p:sldId id="359" r:id="rId43"/>
    <p:sldId id="377" r:id="rId44"/>
    <p:sldId id="350" r:id="rId45"/>
    <p:sldId id="394" r:id="rId46"/>
    <p:sldId id="351" r:id="rId47"/>
    <p:sldId id="274" r:id="rId48"/>
    <p:sldId id="275" r:id="rId49"/>
    <p:sldId id="367" r:id="rId50"/>
    <p:sldId id="298" r:id="rId51"/>
    <p:sldId id="379" r:id="rId52"/>
    <p:sldId id="380" r:id="rId53"/>
    <p:sldId id="353" r:id="rId54"/>
    <p:sldId id="365" r:id="rId55"/>
    <p:sldId id="391" r:id="rId56"/>
    <p:sldId id="386" r:id="rId57"/>
    <p:sldId id="352" r:id="rId58"/>
    <p:sldId id="385" r:id="rId59"/>
    <p:sldId id="361" r:id="rId60"/>
    <p:sldId id="362" r:id="rId61"/>
    <p:sldId id="392" r:id="rId62"/>
    <p:sldId id="381" r:id="rId63"/>
    <p:sldId id="360" r:id="rId64"/>
    <p:sldId id="382" r:id="rId65"/>
    <p:sldId id="366" r:id="rId66"/>
    <p:sldId id="393" r:id="rId67"/>
    <p:sldId id="263" r:id="rId68"/>
    <p:sldId id="319" r:id="rId69"/>
    <p:sldId id="335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B3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85402" autoAdjust="0"/>
  </p:normalViewPr>
  <p:slideViewPr>
    <p:cSldViewPr snapToGrid="0">
      <p:cViewPr varScale="1">
        <p:scale>
          <a:sx n="56" d="100"/>
          <a:sy n="56" d="100"/>
        </p:scale>
        <p:origin x="1064" y="52"/>
      </p:cViewPr>
      <p:guideLst/>
    </p:cSldViewPr>
  </p:slideViewPr>
  <p:outlineViewPr>
    <p:cViewPr>
      <p:scale>
        <a:sx n="33" d="100"/>
        <a:sy n="33" d="100"/>
      </p:scale>
      <p:origin x="0" y="-93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73D8E-77C0-4879-9CDD-A51802F34EBD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908BF-5EDD-4C77-97CC-D8E2CCFACE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097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026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309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369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095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788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558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461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201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679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391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130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0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24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735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798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899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208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590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966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79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555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Ml</a:t>
            </a:r>
            <a:r>
              <a:rPr lang="zh-CN" altLang="en-US" dirty="0"/>
              <a:t>的含义解释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35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563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Ml</a:t>
            </a:r>
            <a:r>
              <a:rPr lang="zh-CN" altLang="en-US" dirty="0"/>
              <a:t>的含义解释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730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Ml</a:t>
            </a:r>
            <a:r>
              <a:rPr lang="zh-CN" altLang="en-US" dirty="0"/>
              <a:t>的含义解释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1834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0002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6821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Ml</a:t>
            </a:r>
            <a:r>
              <a:rPr lang="zh-CN" altLang="en-US"/>
              <a:t>的含义解释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671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Ml</a:t>
            </a:r>
            <a:r>
              <a:rPr lang="zh-CN" altLang="en-US"/>
              <a:t>的含义解释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009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862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8857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4011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648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1993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6536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7673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4021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403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832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7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7135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7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89788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7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555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0561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525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8858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7567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883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6419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0958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6034</a:t>
            </a:r>
            <a:r>
              <a:rPr lang="zh-CN" altLang="en-US" dirty="0"/>
              <a:t>很好，兴趣的课，</a:t>
            </a:r>
            <a:r>
              <a:rPr lang="en-US" altLang="zh-CN" dirty="0"/>
              <a:t>AI</a:t>
            </a:r>
            <a:r>
              <a:rPr lang="zh-CN" altLang="en-US" dirty="0"/>
              <a:t>导论；李航，李沐很多老师的课；</a:t>
            </a:r>
            <a:r>
              <a:rPr lang="en-US" altLang="zh-CN" dirty="0"/>
              <a:t>cs229</a:t>
            </a:r>
            <a:r>
              <a:rPr lang="zh-CN" altLang="en-US" dirty="0"/>
              <a:t>偏数学推导，有线性代数的辅导课。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2023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西瓜书是给会机器学习的人看的。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6404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179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919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070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719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908BF-5EDD-4C77-97CC-D8E2CCFACE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334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19A01-E04D-60EB-5A36-09D2B3601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B3A4B1-C014-8012-51D0-9FA98836D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BFE8A4-2D90-FDE0-665A-31A543A0B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52260-653A-4FBC-9606-E8DC25721108}" type="datetime1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C1686F-CCC4-5A19-C523-A3BC880C2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36845B-9C4B-962A-A61E-68411C028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824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BFE7D-94D8-D507-9338-BADED56AA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D2D987-0889-F036-8A6B-2B3924751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A34966-F4BD-9F30-0E55-24664744F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81703-5054-427E-9226-CE1A09CF2D19}" type="datetime1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DB0111-AC5C-F4DF-F80F-9FAB88405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4D36B9-31D3-5D6C-BDC6-4385E539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08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286F425-C987-D913-CAFE-0FEA579D4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B565EA-3BAE-981A-BB10-A37F9A308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CF1082-6C84-2064-A81C-8932416DE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7C34-E4C1-4382-B29F-7D611B98807E}" type="datetime1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341495-4BB7-275D-B4EA-F5C1F5D89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0DA7D8-F433-AAEB-D0D4-7CF119F21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042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81C4A-409D-66E2-2357-907169EA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7F7D6-5628-D32B-D0F1-6B3624306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CEB657-C5F8-4BBF-E91C-2B057F7EB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2FB15-488D-4D95-8654-BE918FF5D396}" type="datetime1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78B2B6-91C6-9779-67CF-1BF8C04E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8AB62A-AFB3-5D65-B0FC-DCAD6416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83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5D3B8-7EBC-EF81-BE82-98DD3EF18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F25E28-AE76-449C-0A9D-0C35071E6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8225B2-4EB2-90F0-3457-AB1CE55A7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15726-C729-4357-9D70-1AFACB8B0601}" type="datetime1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C9A683-8208-1FE7-E753-017B55BD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5BBC99-91B7-F9B8-3A00-067AD111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29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74AE7-9D6B-6FC9-1596-93099572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A1DA37-DFAE-660F-BF06-C88353B02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C3D3BC-ABC3-B87E-8717-7E9CC547E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7B4F46-E0BE-4BCD-6811-4A9F60EB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B6096-7EB7-41A4-8DAC-5F6EDA9268E6}" type="datetime1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2947C7-91D1-667C-54E1-AB768A31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75C102-FD58-9E64-20ED-F888F8D26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4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54345-AD56-1557-1B0C-A039A9CF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61D81D-A232-4643-D7C7-5E28B5596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5C289-9AD3-DCF2-F2F1-C8190A494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09EDA9-9182-B2A1-F1AE-A82030F4D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23B30B-B7A5-B048-1BE4-8641C2B84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37B91FA-4EDD-671B-0DEB-B341F99E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F889-7B8F-42C9-814D-D95DA666C4E5}" type="datetime1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AE13BB-EF0F-E254-286A-833C6323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A5D065-8CB1-5547-2E3E-4897B92B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39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3B1C44-4978-DD58-E689-6CF965AC9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2A5F4E-B8A5-4D90-FA36-C52C932A3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D6E6-9C7A-4F79-8BC6-844F326473B2}" type="datetime1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6015BD-5B79-33B5-181E-1033EE6A3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E947D3-9BDB-C992-4DDC-7A3552DD1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57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648497-BDDA-F816-0D34-F7884360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8E64-BC71-4B4B-856A-B47638DBCDC7}" type="datetime1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1E6685-8799-C6F4-965D-BA1765EFC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4C2E09-A227-807E-7812-FB7760AF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78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12BB4-2239-3CA1-C2B6-55211880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9E2629-8A90-BC70-5BED-8C31CB850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FD455B-F918-BA3A-F35B-3C7657C14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7709D1-0D6A-B172-898D-22EBA0B41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65127-01AF-4F49-BF5E-2197518A13CE}" type="datetime1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04FA61-7A46-F454-23EC-BB4756FAC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FE589F-8745-4A6D-B7A4-730245A5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652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B790F6-915B-5F39-6882-BCBB39CF5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5BDD68F-61EE-C5A6-8F83-F88779C34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F62125-0FFB-9059-AF09-E333C79B0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62BBC8-2AF6-50D7-5422-9107AA069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C3768-94F3-4B62-946E-0A6DCF3EF888}" type="datetime1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FDBEF4-22D3-3429-C661-D14E2CB5E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0DDE12-C999-FA7D-7DAB-A3D0F841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682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7B16704-7D9E-C19B-1181-3C748E2A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EF7796-E4DE-8C35-9E62-134BEA21C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69A3EB-D239-99A5-B7A3-BA6E4335EC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80C1B-72F3-4909-A829-4E8A94AC84F4}" type="datetime1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AAAE12-9715-5369-D604-9CC982737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D60A8B-92A4-F4F9-5D72-BA638B723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23AB9-E45D-4F15-90E6-8E08C25EF22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校徽">
            <a:extLst>
              <a:ext uri="{FF2B5EF4-FFF2-40B4-BE49-F238E27FC236}">
                <a16:creationId xmlns:a16="http://schemas.microsoft.com/office/drawing/2014/main" id="{5A76B96C-A66F-752D-00CD-455ED6E9944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 r="72519"/>
          <a:stretch>
            <a:fillRect/>
          </a:stretch>
        </p:blipFill>
        <p:spPr>
          <a:xfrm>
            <a:off x="11108581" y="283527"/>
            <a:ext cx="682625" cy="66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97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kazemnejad.com/blog/transformer_architecture_positional_encoding/" TargetMode="Externa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BFB67-BE60-FFAC-BB05-B9F2A0B86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5809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25000"/>
              </a:lnSpc>
            </a:pPr>
            <a:br>
              <a:rPr lang="en-US" altLang="zh-CN" dirty="0"/>
            </a:br>
            <a:r>
              <a:rPr lang="zh-CN" altLang="en-US" dirty="0"/>
              <a:t>机器学习讨论班 </a:t>
            </a:r>
            <a:br>
              <a:rPr lang="en-US" altLang="zh-CN" dirty="0"/>
            </a:br>
            <a:r>
              <a:rPr lang="en-US" altLang="zh-CN" dirty="0"/>
              <a:t>RNN,</a:t>
            </a:r>
            <a:r>
              <a:rPr lang="zh-CN" altLang="en-US" dirty="0"/>
              <a:t> </a:t>
            </a:r>
            <a:r>
              <a:rPr lang="en-US" altLang="zh-CN" dirty="0"/>
              <a:t>LSTM, Transformer, GAN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5AA0A3-D338-6D90-56EE-8591FF642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69166"/>
            <a:ext cx="9144000" cy="21617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2023.12.3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6238EC-0015-A1C0-A366-F9EBA9E83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1A3DB2-47E6-2D48-8D32-3F3B8E25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147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RNN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5045FC-ED73-6F32-B188-424A3F824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206" y="1027906"/>
            <a:ext cx="2557588" cy="483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5794A7-93AE-846A-7C43-E8B7AC617DE6}"/>
              </a:ext>
            </a:extLst>
          </p:cNvPr>
          <p:cNvSpPr txBox="1"/>
          <p:nvPr/>
        </p:nvSpPr>
        <p:spPr>
          <a:xfrm>
            <a:off x="1481012" y="2905915"/>
            <a:ext cx="274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RNN</a:t>
            </a:r>
            <a:r>
              <a:rPr lang="zh-CN" altLang="en-US" sz="3200" dirty="0">
                <a:solidFill>
                  <a:srgbClr val="FF0000"/>
                </a:solidFill>
              </a:rPr>
              <a:t>：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en-US" altLang="zh-CN" sz="3200" dirty="0">
                <a:solidFill>
                  <a:srgbClr val="FF0000"/>
                </a:solidFill>
              </a:rPr>
              <a:t>Hidden state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2768EB47-CABC-18F9-D989-E81C8F378812}"/>
              </a:ext>
            </a:extLst>
          </p:cNvPr>
          <p:cNvSpPr/>
          <p:nvPr/>
        </p:nvSpPr>
        <p:spPr>
          <a:xfrm>
            <a:off x="4038600" y="3127940"/>
            <a:ext cx="778606" cy="44261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844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RNN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DED39BF-7A63-C0FD-FF14-8984B8B85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81" y="1333205"/>
            <a:ext cx="9624237" cy="473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F68421E-E68A-AAC2-B6C7-6709ED8D370E}"/>
              </a:ext>
            </a:extLst>
          </p:cNvPr>
          <p:cNvSpPr txBox="1"/>
          <p:nvPr/>
        </p:nvSpPr>
        <p:spPr>
          <a:xfrm>
            <a:off x="2076435" y="691011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展开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A688263-23F3-BF10-C4F0-A98D016B4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069" y="2243866"/>
            <a:ext cx="1294205" cy="100651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3200" dirty="0">
                <a:solidFill>
                  <a:srgbClr val="FF0000"/>
                </a:solidFill>
              </a:rPr>
              <a:t>上一时刻</a:t>
            </a:r>
            <a:r>
              <a:rPr lang="en-US" altLang="zh-CN" sz="3200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4C64256-2785-032D-9488-E2D434CA3ADE}"/>
              </a:ext>
            </a:extLst>
          </p:cNvPr>
          <p:cNvSpPr txBox="1">
            <a:spLocks/>
          </p:cNvSpPr>
          <p:nvPr/>
        </p:nvSpPr>
        <p:spPr>
          <a:xfrm>
            <a:off x="3196305" y="4905067"/>
            <a:ext cx="1294205" cy="100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rgbClr val="FF0000"/>
                </a:solidFill>
              </a:rPr>
              <a:t>输入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FF0000"/>
                </a:solidFill>
              </a:rPr>
              <a:t>   x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05F634E2-EC96-3C2A-849C-39294830379D}"/>
              </a:ext>
            </a:extLst>
          </p:cNvPr>
          <p:cNvSpPr/>
          <p:nvPr/>
        </p:nvSpPr>
        <p:spPr>
          <a:xfrm>
            <a:off x="3064802" y="3156974"/>
            <a:ext cx="778606" cy="44261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1A54BE7C-C3B9-EF46-B47C-C1E439A2BBDC}"/>
              </a:ext>
            </a:extLst>
          </p:cNvPr>
          <p:cNvSpPr/>
          <p:nvPr/>
        </p:nvSpPr>
        <p:spPr>
          <a:xfrm rot="16200000">
            <a:off x="3772266" y="4332888"/>
            <a:ext cx="778606" cy="44261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853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RNN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2D5AB1E-31F3-3178-EFDE-BF5344FC7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92" y="616338"/>
            <a:ext cx="6753816" cy="574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182873-DBAD-3BC7-6721-337E96B61AD4}"/>
              </a:ext>
            </a:extLst>
          </p:cNvPr>
          <p:cNvSpPr txBox="1"/>
          <p:nvPr/>
        </p:nvSpPr>
        <p:spPr>
          <a:xfrm>
            <a:off x="8771859" y="2278914"/>
            <a:ext cx="797443" cy="4961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9625A1-46FB-4DEA-B465-5EB739FD67B5}"/>
              </a:ext>
            </a:extLst>
          </p:cNvPr>
          <p:cNvSpPr txBox="1"/>
          <p:nvPr/>
        </p:nvSpPr>
        <p:spPr>
          <a:xfrm>
            <a:off x="8728627" y="4153363"/>
            <a:ext cx="797443" cy="4961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26182873-DBAD-3BC7-6721-337E96B61AD4}"/>
              </a:ext>
            </a:extLst>
          </p:cNvPr>
          <p:cNvSpPr txBox="1"/>
          <p:nvPr/>
        </p:nvSpPr>
        <p:spPr>
          <a:xfrm>
            <a:off x="7611138" y="3063875"/>
            <a:ext cx="767317" cy="365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134789-BD4C-A539-1CDE-4FD5DD40D66E}"/>
              </a:ext>
            </a:extLst>
          </p:cNvPr>
          <p:cNvSpPr txBox="1"/>
          <p:nvPr/>
        </p:nvSpPr>
        <p:spPr>
          <a:xfrm>
            <a:off x="587878" y="2890391"/>
            <a:ext cx="274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Hidden </a:t>
            </a:r>
          </a:p>
          <a:p>
            <a:r>
              <a:rPr lang="en-US" altLang="zh-CN" sz="3200" dirty="0">
                <a:solidFill>
                  <a:srgbClr val="FF0000"/>
                </a:solidFill>
              </a:rPr>
              <a:t>state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1DC0297B-8B76-66DB-E698-75CFB5861901}"/>
              </a:ext>
            </a:extLst>
          </p:cNvPr>
          <p:cNvSpPr/>
          <p:nvPr/>
        </p:nvSpPr>
        <p:spPr>
          <a:xfrm>
            <a:off x="2012639" y="3263602"/>
            <a:ext cx="778606" cy="44261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22BC37-26C0-38FD-3B70-67B9B2C00ADB}"/>
              </a:ext>
            </a:extLst>
          </p:cNvPr>
          <p:cNvSpPr txBox="1"/>
          <p:nvPr/>
        </p:nvSpPr>
        <p:spPr>
          <a:xfrm>
            <a:off x="9526070" y="31051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共享权值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C5E548-DF29-0F39-F1C4-3EA2A7CB9355}"/>
              </a:ext>
            </a:extLst>
          </p:cNvPr>
          <p:cNvSpPr txBox="1"/>
          <p:nvPr/>
        </p:nvSpPr>
        <p:spPr>
          <a:xfrm>
            <a:off x="407046" y="159124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Vanilla RNN</a:t>
            </a:r>
          </a:p>
        </p:txBody>
      </p:sp>
    </p:spTree>
    <p:extLst>
      <p:ext uri="{BB962C8B-B14F-4D97-AF65-F5344CB8AC3E}">
        <p14:creationId xmlns:p14="http://schemas.microsoft.com/office/powerpoint/2010/main" val="284889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704D92-99C5-729C-8C81-81C09D8C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874688-3F1D-2B9D-63C5-82F14794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B6E59D-8E86-B4A5-9D68-7EE6AC068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822" y="1690688"/>
            <a:ext cx="8456356" cy="3874095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B14903D0-812F-5B15-76EC-EF6BF5CF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sz="4400" dirty="0"/>
              <a:t>RNN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5A5B2C-704F-B0F2-21EB-0832A59990A8}"/>
              </a:ext>
            </a:extLst>
          </p:cNvPr>
          <p:cNvSpPr txBox="1"/>
          <p:nvPr/>
        </p:nvSpPr>
        <p:spPr>
          <a:xfrm>
            <a:off x="2065856" y="708442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更新</a:t>
            </a:r>
            <a:r>
              <a:rPr lang="en-US" altLang="zh-CN" sz="3200" dirty="0">
                <a:solidFill>
                  <a:srgbClr val="FF0000"/>
                </a:solidFill>
              </a:rPr>
              <a:t>h </a:t>
            </a:r>
          </a:p>
        </p:txBody>
      </p:sp>
    </p:spTree>
    <p:extLst>
      <p:ext uri="{BB962C8B-B14F-4D97-AF65-F5344CB8AC3E}">
        <p14:creationId xmlns:p14="http://schemas.microsoft.com/office/powerpoint/2010/main" val="277223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RNN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7170" name="Picture 2" descr="speak animation 的图像结果">
            <a:extLst>
              <a:ext uri="{FF2B5EF4-FFF2-40B4-BE49-F238E27FC236}">
                <a16:creationId xmlns:a16="http://schemas.microsoft.com/office/drawing/2014/main" id="{DAF285FE-85E6-58ED-CD79-1672E3778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23" y="1289493"/>
            <a:ext cx="4012554" cy="427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98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RNN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2D5AB1E-31F3-3178-EFDE-BF5344FC7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92" y="616338"/>
            <a:ext cx="6753816" cy="574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49625A1-46FB-4DEA-B465-5EB739FD67B5}"/>
              </a:ext>
            </a:extLst>
          </p:cNvPr>
          <p:cNvSpPr txBox="1"/>
          <p:nvPr/>
        </p:nvSpPr>
        <p:spPr>
          <a:xfrm>
            <a:off x="7708604" y="2686744"/>
            <a:ext cx="1764303" cy="36696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170" name="Picture 2" descr="speak animation 的图像结果">
            <a:extLst>
              <a:ext uri="{FF2B5EF4-FFF2-40B4-BE49-F238E27FC236}">
                <a16:creationId xmlns:a16="http://schemas.microsoft.com/office/drawing/2014/main" id="{DAF285FE-85E6-58ED-CD79-1672E3778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46" y="2186181"/>
            <a:ext cx="2044323" cy="218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54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704D92-99C5-729C-8C81-81C09D8C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874688-3F1D-2B9D-63C5-82F14794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B14903D0-812F-5B15-76EC-EF6BF5CF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sz="4400" dirty="0"/>
              <a:t>RNN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5A5B2C-704F-B0F2-21EB-0832A59990A8}"/>
              </a:ext>
            </a:extLst>
          </p:cNvPr>
          <p:cNvSpPr txBox="1"/>
          <p:nvPr/>
        </p:nvSpPr>
        <p:spPr>
          <a:xfrm>
            <a:off x="2065856" y="708442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输出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9D306A-4BC4-665A-0274-696D2AD74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355" y="1690688"/>
            <a:ext cx="4775289" cy="364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09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RNN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2D5AB1E-31F3-3178-EFDE-BF5344FC7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92" y="616338"/>
            <a:ext cx="6753816" cy="574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49625A1-46FB-4DEA-B465-5EB739FD67B5}"/>
              </a:ext>
            </a:extLst>
          </p:cNvPr>
          <p:cNvSpPr txBox="1"/>
          <p:nvPr/>
        </p:nvSpPr>
        <p:spPr>
          <a:xfrm>
            <a:off x="7867661" y="616338"/>
            <a:ext cx="1683964" cy="3592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1786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0321A3-491F-20ED-805A-CCDD95CF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EA60A0-54C5-CEF7-4878-E6E12BB7A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05E278-7EF4-DCB2-B2DF-28396DF76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922" y="585883"/>
            <a:ext cx="5194156" cy="568623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A7974886-F93A-D8FB-82EA-E54970442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sz="4400" dirty="0"/>
              <a:t>RNN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FF502D-8F13-0419-5140-43B860EB191A}"/>
              </a:ext>
            </a:extLst>
          </p:cNvPr>
          <p:cNvSpPr txBox="1"/>
          <p:nvPr/>
        </p:nvSpPr>
        <p:spPr>
          <a:xfrm>
            <a:off x="9235019" y="1774921"/>
            <a:ext cx="274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+mn-ea"/>
              </a:rPr>
              <a:t>生成</a:t>
            </a:r>
            <a:endParaRPr lang="en-US" altLang="zh-CN" sz="3200" dirty="0">
              <a:solidFill>
                <a:srgbClr val="FF0000"/>
              </a:solidFill>
              <a:latin typeface="+mn-ea"/>
            </a:endParaRPr>
          </a:p>
          <a:p>
            <a:r>
              <a:rPr lang="zh-CN" altLang="en-US" sz="3200" dirty="0">
                <a:solidFill>
                  <a:srgbClr val="FF0000"/>
                </a:solidFill>
                <a:latin typeface="+mn-ea"/>
              </a:rPr>
              <a:t>字符序列</a:t>
            </a:r>
            <a:endParaRPr lang="en-US" altLang="zh-CN" sz="3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B74CC4-1DF5-6414-5E85-91CD01E7F89E}"/>
              </a:ext>
            </a:extLst>
          </p:cNvPr>
          <p:cNvSpPr txBox="1"/>
          <p:nvPr/>
        </p:nvSpPr>
        <p:spPr>
          <a:xfrm>
            <a:off x="1374736" y="5053672"/>
            <a:ext cx="17938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One hot</a:t>
            </a:r>
            <a:r>
              <a:rPr lang="zh-CN" altLang="en-US" sz="3200" dirty="0">
                <a:solidFill>
                  <a:srgbClr val="FF0000"/>
                </a:solidFill>
              </a:rPr>
              <a:t>编码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B8F9DC3D-3036-4216-0278-DF0360AF2064}"/>
              </a:ext>
            </a:extLst>
          </p:cNvPr>
          <p:cNvSpPr/>
          <p:nvPr/>
        </p:nvSpPr>
        <p:spPr>
          <a:xfrm>
            <a:off x="3168630" y="5124752"/>
            <a:ext cx="778606" cy="44261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203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RNN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2D5AB1E-31F3-3178-EFDE-BF5344FC7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92" y="616338"/>
            <a:ext cx="6753816" cy="574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9CF82AE-67CB-EC9C-00F3-E6578FEF60DF}"/>
              </a:ext>
            </a:extLst>
          </p:cNvPr>
          <p:cNvCxnSpPr/>
          <p:nvPr/>
        </p:nvCxnSpPr>
        <p:spPr>
          <a:xfrm>
            <a:off x="8504274" y="2264734"/>
            <a:ext cx="0" cy="59542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EDA5950-AA60-5432-195A-D48AB5C670D3}"/>
              </a:ext>
            </a:extLst>
          </p:cNvPr>
          <p:cNvCxnSpPr>
            <a:cxnSpLocks/>
          </p:cNvCxnSpPr>
          <p:nvPr/>
        </p:nvCxnSpPr>
        <p:spPr>
          <a:xfrm flipH="1">
            <a:off x="7655442" y="3062176"/>
            <a:ext cx="668078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D3D8ACD-506D-8523-A852-28C808FC759B}"/>
              </a:ext>
            </a:extLst>
          </p:cNvPr>
          <p:cNvCxnSpPr>
            <a:cxnSpLocks/>
          </p:cNvCxnSpPr>
          <p:nvPr/>
        </p:nvCxnSpPr>
        <p:spPr>
          <a:xfrm flipH="1">
            <a:off x="6308652" y="3062176"/>
            <a:ext cx="668078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EDA5950-AA60-5432-195A-D48AB5C670D3}"/>
              </a:ext>
            </a:extLst>
          </p:cNvPr>
          <p:cNvCxnSpPr>
            <a:cxnSpLocks/>
          </p:cNvCxnSpPr>
          <p:nvPr/>
        </p:nvCxnSpPr>
        <p:spPr>
          <a:xfrm flipH="1">
            <a:off x="4990214" y="3062176"/>
            <a:ext cx="668078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4A30CC9-75D2-E891-923B-A132F248E37F}"/>
              </a:ext>
            </a:extLst>
          </p:cNvPr>
          <p:cNvCxnSpPr/>
          <p:nvPr/>
        </p:nvCxnSpPr>
        <p:spPr>
          <a:xfrm>
            <a:off x="8504274" y="4139608"/>
            <a:ext cx="0" cy="59542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9CF82AE-67CB-EC9C-00F3-E6578FEF60DF}"/>
              </a:ext>
            </a:extLst>
          </p:cNvPr>
          <p:cNvCxnSpPr/>
          <p:nvPr/>
        </p:nvCxnSpPr>
        <p:spPr>
          <a:xfrm>
            <a:off x="7063562" y="4139608"/>
            <a:ext cx="0" cy="59542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9CF82AE-67CB-EC9C-00F3-E6578FEF60DF}"/>
              </a:ext>
            </a:extLst>
          </p:cNvPr>
          <p:cNvCxnSpPr/>
          <p:nvPr/>
        </p:nvCxnSpPr>
        <p:spPr>
          <a:xfrm>
            <a:off x="5828414" y="4139608"/>
            <a:ext cx="0" cy="59542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9CF82AE-67CB-EC9C-00F3-E6578FEF60DF}"/>
              </a:ext>
            </a:extLst>
          </p:cNvPr>
          <p:cNvCxnSpPr/>
          <p:nvPr/>
        </p:nvCxnSpPr>
        <p:spPr>
          <a:xfrm>
            <a:off x="4488712" y="4139608"/>
            <a:ext cx="0" cy="59542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A81DB92-F023-5DD3-3FC6-C2221AF47BEF}"/>
              </a:ext>
            </a:extLst>
          </p:cNvPr>
          <p:cNvSpPr txBox="1"/>
          <p:nvPr/>
        </p:nvSpPr>
        <p:spPr>
          <a:xfrm>
            <a:off x="1014563" y="2569948"/>
            <a:ext cx="21701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BP flow</a:t>
            </a:r>
          </a:p>
          <a:p>
            <a:r>
              <a:rPr lang="zh-CN" altLang="en-US" sz="3200" dirty="0">
                <a:solidFill>
                  <a:srgbClr val="FF0000"/>
                </a:solidFill>
              </a:rPr>
              <a:t>更新参数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711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F1D66-5F27-D48E-0B53-3C281115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A28FCF-78B4-666E-19C2-910DB8F6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BD94D-E0F0-C80A-4842-F7168125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15CB9C-3263-383E-2FC5-346D9AC2D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26" y="2549480"/>
            <a:ext cx="11640148" cy="175904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473046F-0BC0-A64D-54F5-D3DD7840C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725" y="4648775"/>
            <a:ext cx="2876550" cy="68365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3600" dirty="0"/>
              <a:t>基于</a:t>
            </a:r>
            <a:r>
              <a:rPr lang="en-US" altLang="zh-CN" sz="3600" dirty="0"/>
              <a:t>CS231n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36717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RNN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7C93CF-CA08-9452-6CD6-91A30FA8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728" y="1551551"/>
            <a:ext cx="5391930" cy="42227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8E134A-DF77-C9FB-FCFF-05ADB43AA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860" y="2427450"/>
            <a:ext cx="4913224" cy="270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55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RNN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028D5F2-7DED-8693-254A-AF80783CB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571"/>
          <a:stretch/>
        </p:blipFill>
        <p:spPr>
          <a:xfrm>
            <a:off x="540759" y="1814520"/>
            <a:ext cx="11110481" cy="34413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3FF4D0-D937-C47A-9DD5-8E40741BDE2C}"/>
              </a:ext>
            </a:extLst>
          </p:cNvPr>
          <p:cNvSpPr txBox="1"/>
          <p:nvPr/>
        </p:nvSpPr>
        <p:spPr>
          <a:xfrm>
            <a:off x="2101850" y="735518"/>
            <a:ext cx="1793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BP flow</a:t>
            </a:r>
          </a:p>
        </p:txBody>
      </p:sp>
    </p:spTree>
    <p:extLst>
      <p:ext uri="{BB962C8B-B14F-4D97-AF65-F5344CB8AC3E}">
        <p14:creationId xmlns:p14="http://schemas.microsoft.com/office/powerpoint/2010/main" val="1017853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RNN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3FF4D0-D937-C47A-9DD5-8E40741BDE2C}"/>
              </a:ext>
            </a:extLst>
          </p:cNvPr>
          <p:cNvSpPr txBox="1"/>
          <p:nvPr/>
        </p:nvSpPr>
        <p:spPr>
          <a:xfrm>
            <a:off x="2318600" y="714049"/>
            <a:ext cx="431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RNN for Image caption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5B1DFA-FF83-2ED6-E313-D9CE8A45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596" y="1395627"/>
            <a:ext cx="8234808" cy="456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RNN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3FF4D0-D937-C47A-9DD5-8E40741BDE2C}"/>
              </a:ext>
            </a:extLst>
          </p:cNvPr>
          <p:cNvSpPr txBox="1"/>
          <p:nvPr/>
        </p:nvSpPr>
        <p:spPr>
          <a:xfrm>
            <a:off x="2318600" y="714049"/>
            <a:ext cx="431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RNN for Image caption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A9BF15-3054-9BC1-D5B1-3D9B63096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155" y="1528615"/>
            <a:ext cx="7479689" cy="44358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A657A46-5D4D-B898-8BFC-0D3DDDBA99EF}"/>
              </a:ext>
            </a:extLst>
          </p:cNvPr>
          <p:cNvSpPr txBox="1"/>
          <p:nvPr/>
        </p:nvSpPr>
        <p:spPr>
          <a:xfrm>
            <a:off x="2447361" y="1920478"/>
            <a:ext cx="3270393" cy="37516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C13C77-9FB5-6480-215E-82FA01229B48}"/>
              </a:ext>
            </a:extLst>
          </p:cNvPr>
          <p:cNvSpPr txBox="1"/>
          <p:nvPr/>
        </p:nvSpPr>
        <p:spPr>
          <a:xfrm>
            <a:off x="2610999" y="5726799"/>
            <a:ext cx="3270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CNN </a:t>
            </a:r>
            <a:r>
              <a:rPr lang="zh-CN" altLang="en-US" sz="3200" dirty="0">
                <a:solidFill>
                  <a:srgbClr val="FF0000"/>
                </a:solidFill>
              </a:rPr>
              <a:t>特征和仿射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6BD2CF-E204-6742-60B7-4BF3A24D98BA}"/>
              </a:ext>
            </a:extLst>
          </p:cNvPr>
          <p:cNvSpPr txBox="1"/>
          <p:nvPr/>
        </p:nvSpPr>
        <p:spPr>
          <a:xfrm>
            <a:off x="5824724" y="3154382"/>
            <a:ext cx="4011120" cy="28152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F07A1D-A416-C57B-E507-4A9B5816F481}"/>
              </a:ext>
            </a:extLst>
          </p:cNvPr>
          <p:cNvSpPr txBox="1"/>
          <p:nvPr/>
        </p:nvSpPr>
        <p:spPr>
          <a:xfrm>
            <a:off x="6896054" y="5954137"/>
            <a:ext cx="2514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RNN </a:t>
            </a:r>
            <a:r>
              <a:rPr lang="zh-CN" altLang="en-US" sz="3200" dirty="0">
                <a:solidFill>
                  <a:srgbClr val="FF0000"/>
                </a:solidFill>
              </a:rPr>
              <a:t>前向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533A9F-750B-3ED7-9449-77B5E91A4363}"/>
              </a:ext>
            </a:extLst>
          </p:cNvPr>
          <p:cNvSpPr txBox="1"/>
          <p:nvPr/>
        </p:nvSpPr>
        <p:spPr>
          <a:xfrm>
            <a:off x="5789455" y="1528615"/>
            <a:ext cx="4011120" cy="28152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7BFB4C-53A8-A244-4CAD-4D3698DC172B}"/>
              </a:ext>
            </a:extLst>
          </p:cNvPr>
          <p:cNvSpPr txBox="1"/>
          <p:nvPr/>
        </p:nvSpPr>
        <p:spPr>
          <a:xfrm>
            <a:off x="7566660" y="408261"/>
            <a:ext cx="25146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仿射和</a:t>
            </a:r>
            <a:r>
              <a:rPr lang="en-US" altLang="zh-CN" sz="3200" dirty="0" err="1">
                <a:solidFill>
                  <a:srgbClr val="FF0000"/>
                </a:solidFill>
              </a:rPr>
              <a:t>softmax</a:t>
            </a:r>
            <a:r>
              <a:rPr lang="zh-CN" altLang="en-US" sz="3200" dirty="0">
                <a:solidFill>
                  <a:srgbClr val="FF0000"/>
                </a:solidFill>
              </a:rPr>
              <a:t>输出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477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RNN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3FF4D0-D937-C47A-9DD5-8E40741BDE2C}"/>
              </a:ext>
            </a:extLst>
          </p:cNvPr>
          <p:cNvSpPr txBox="1"/>
          <p:nvPr/>
        </p:nvSpPr>
        <p:spPr>
          <a:xfrm>
            <a:off x="2318600" y="714049"/>
            <a:ext cx="431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RNN for Image caption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A9BF15-3054-9BC1-D5B1-3D9B63096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155" y="1528615"/>
            <a:ext cx="7479689" cy="44358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A657A46-5D4D-B898-8BFC-0D3DDDBA99EF}"/>
              </a:ext>
            </a:extLst>
          </p:cNvPr>
          <p:cNvSpPr txBox="1"/>
          <p:nvPr/>
        </p:nvSpPr>
        <p:spPr>
          <a:xfrm>
            <a:off x="5710883" y="4511834"/>
            <a:ext cx="3960472" cy="1844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C13C77-9FB5-6480-215E-82FA01229B48}"/>
              </a:ext>
            </a:extLst>
          </p:cNvPr>
          <p:cNvSpPr txBox="1"/>
          <p:nvPr/>
        </p:nvSpPr>
        <p:spPr>
          <a:xfrm>
            <a:off x="7566660" y="408261"/>
            <a:ext cx="2514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训练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326B88-A855-2E0F-387E-4D5BE7F08360}"/>
              </a:ext>
            </a:extLst>
          </p:cNvPr>
          <p:cNvSpPr txBox="1"/>
          <p:nvPr/>
        </p:nvSpPr>
        <p:spPr>
          <a:xfrm>
            <a:off x="5697647" y="1649420"/>
            <a:ext cx="3960472" cy="1844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5693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RNN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3FF4D0-D937-C47A-9DD5-8E40741BDE2C}"/>
              </a:ext>
            </a:extLst>
          </p:cNvPr>
          <p:cNvSpPr txBox="1"/>
          <p:nvPr/>
        </p:nvSpPr>
        <p:spPr>
          <a:xfrm>
            <a:off x="2318600" y="714049"/>
            <a:ext cx="431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RNN for Image caption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A9BF15-3054-9BC1-D5B1-3D9B63096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155" y="1528615"/>
            <a:ext cx="7479689" cy="44358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CC13C77-9FB5-6480-215E-82FA01229B48}"/>
              </a:ext>
            </a:extLst>
          </p:cNvPr>
          <p:cNvSpPr txBox="1"/>
          <p:nvPr/>
        </p:nvSpPr>
        <p:spPr>
          <a:xfrm>
            <a:off x="7566660" y="408261"/>
            <a:ext cx="2514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生成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754BAD2-FCD1-6E28-B317-3D66A51EC0A0}"/>
              </a:ext>
            </a:extLst>
          </p:cNvPr>
          <p:cNvCxnSpPr>
            <a:cxnSpLocks/>
          </p:cNvCxnSpPr>
          <p:nvPr/>
        </p:nvCxnSpPr>
        <p:spPr>
          <a:xfrm>
            <a:off x="6279614" y="2688115"/>
            <a:ext cx="1421176" cy="26412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B10DAFC-C44C-6D6B-AED9-BCA9E6DDC088}"/>
              </a:ext>
            </a:extLst>
          </p:cNvPr>
          <p:cNvCxnSpPr>
            <a:cxnSpLocks/>
          </p:cNvCxnSpPr>
          <p:nvPr/>
        </p:nvCxnSpPr>
        <p:spPr>
          <a:xfrm>
            <a:off x="7603062" y="2688115"/>
            <a:ext cx="1397719" cy="26412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856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F1D66-5F27-D48E-0B53-3C281115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 implementation in CS231n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77000-A4EF-3B75-F600-2E413B024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RNN step forward/backward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RNN forward/backward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RNN image-caption class define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data preparation, model definition, </a:t>
            </a:r>
            <a:r>
              <a:rPr lang="en-US" altLang="zh-CN" sz="3600" dirty="0" err="1"/>
              <a:t>optim</a:t>
            </a:r>
            <a:r>
              <a:rPr lang="en-US" altLang="zh-CN" sz="3600" dirty="0"/>
              <a:t> definition, training loop, result getting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zh-CN" altLang="en-US" sz="36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A28FCF-78B4-666E-19C2-910DB8F6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BD94D-E0F0-C80A-4842-F7168125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926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F1D66-5F27-D48E-0B53-3C281115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77000-A4EF-3B75-F600-2E413B024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 RNN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LSTM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 Transformer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 GAN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zh-CN" altLang="en-US" sz="36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A28FCF-78B4-666E-19C2-910DB8F6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BD94D-E0F0-C80A-4842-F7168125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636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LSTM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4098" name="Picture 2" descr="Image result for memory">
            <a:extLst>
              <a:ext uri="{FF2B5EF4-FFF2-40B4-BE49-F238E27FC236}">
                <a16:creationId xmlns:a16="http://schemas.microsoft.com/office/drawing/2014/main" id="{C5922CF4-D242-922E-5CB5-2182416D8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228" y="1338961"/>
            <a:ext cx="5483543" cy="418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096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LSTM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5ABC89-3CAD-EDF6-F49C-C3EF4B083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206" y="1027906"/>
            <a:ext cx="2557588" cy="483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BDB23F9-0887-D02F-4E64-4F600B05D208}"/>
              </a:ext>
            </a:extLst>
          </p:cNvPr>
          <p:cNvSpPr txBox="1"/>
          <p:nvPr/>
        </p:nvSpPr>
        <p:spPr>
          <a:xfrm>
            <a:off x="1183354" y="2589331"/>
            <a:ext cx="30909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Long short term</a:t>
            </a:r>
          </a:p>
          <a:p>
            <a:r>
              <a:rPr lang="en-US" altLang="zh-CN" sz="3200" dirty="0">
                <a:solidFill>
                  <a:srgbClr val="FF0000"/>
                </a:solidFill>
              </a:rPr>
              <a:t>Memory 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0B697EED-E76C-E61A-6B8B-D9AB6A13B876}"/>
              </a:ext>
            </a:extLst>
          </p:cNvPr>
          <p:cNvSpPr/>
          <p:nvPr/>
        </p:nvSpPr>
        <p:spPr>
          <a:xfrm>
            <a:off x="4038600" y="3127940"/>
            <a:ext cx="778606" cy="44261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646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F1D66-5F27-D48E-0B53-3C281115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77000-A4EF-3B75-F600-2E413B024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RNN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LSTM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Transformer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GAN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zh-CN" altLang="en-US" sz="36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A28FCF-78B4-666E-19C2-910DB8F6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BD94D-E0F0-C80A-4842-F7168125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357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7C93CF-CA08-9452-6CD6-91A30FA8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728" y="1551551"/>
            <a:ext cx="5391930" cy="422273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1DFBBF8-7969-D0CE-9D73-24F66FAC91C7}"/>
              </a:ext>
            </a:extLst>
          </p:cNvPr>
          <p:cNvSpPr txBox="1"/>
          <p:nvPr/>
        </p:nvSpPr>
        <p:spPr>
          <a:xfrm>
            <a:off x="7065133" y="1734146"/>
            <a:ext cx="30909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问题：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梯度爆炸</a:t>
            </a:r>
            <a:r>
              <a:rPr lang="en-US" altLang="zh-CN" sz="3200" dirty="0">
                <a:solidFill>
                  <a:srgbClr val="FF0000"/>
                </a:solidFill>
              </a:rPr>
              <a:t>/</a:t>
            </a:r>
            <a:r>
              <a:rPr lang="zh-CN" altLang="en-US" sz="3200" dirty="0">
                <a:solidFill>
                  <a:srgbClr val="FF0000"/>
                </a:solidFill>
              </a:rPr>
              <a:t>消失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146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LSTM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98442C-D737-167B-0E26-F5513F10B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4763"/>
            <a:ext cx="10506728" cy="448579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0C6090A-FE0D-E5F4-DDF4-C9C22F5F3EDC}"/>
              </a:ext>
            </a:extLst>
          </p:cNvPr>
          <p:cNvSpPr txBox="1"/>
          <p:nvPr/>
        </p:nvSpPr>
        <p:spPr>
          <a:xfrm>
            <a:off x="7802309" y="3141622"/>
            <a:ext cx="702182" cy="16004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6448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LSTM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31CE6A-ACD6-9C58-5A50-B67E25B44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079" y="1329181"/>
            <a:ext cx="8117842" cy="49513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0B192CB-9716-CFA3-D895-979264422123}"/>
              </a:ext>
            </a:extLst>
          </p:cNvPr>
          <p:cNvSpPr txBox="1"/>
          <p:nvPr/>
        </p:nvSpPr>
        <p:spPr>
          <a:xfrm>
            <a:off x="838200" y="2760998"/>
            <a:ext cx="17938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BP </a:t>
            </a:r>
            <a:r>
              <a:rPr lang="zh-CN" altLang="en-US" sz="3200" dirty="0">
                <a:solidFill>
                  <a:srgbClr val="FF0000"/>
                </a:solidFill>
              </a:rPr>
              <a:t>快速通道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880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LSTM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0D9CF2-48D7-9F44-F010-A627F9E58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660" y="136525"/>
            <a:ext cx="5542679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D46799-6C40-1229-CD09-CF850F1DE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526"/>
          <a:stretch/>
        </p:blipFill>
        <p:spPr>
          <a:xfrm>
            <a:off x="9070162" y="1777304"/>
            <a:ext cx="2817037" cy="34887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325667-1427-D87D-4752-3A06354E227C}"/>
              </a:ext>
            </a:extLst>
          </p:cNvPr>
          <p:cNvSpPr txBox="1"/>
          <p:nvPr/>
        </p:nvSpPr>
        <p:spPr>
          <a:xfrm>
            <a:off x="838199" y="2760998"/>
            <a:ext cx="27753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Input gate</a:t>
            </a:r>
          </a:p>
          <a:p>
            <a:r>
              <a:rPr lang="en-US" altLang="zh-CN" sz="3200" dirty="0">
                <a:solidFill>
                  <a:srgbClr val="FF0000"/>
                </a:solidFill>
              </a:rPr>
              <a:t>Forget gate</a:t>
            </a:r>
          </a:p>
          <a:p>
            <a:r>
              <a:rPr lang="en-US" altLang="zh-CN" sz="3200" dirty="0">
                <a:solidFill>
                  <a:srgbClr val="FF0000"/>
                </a:solidFill>
              </a:rPr>
              <a:t>Output gate</a:t>
            </a:r>
          </a:p>
          <a:p>
            <a:r>
              <a:rPr lang="en-US" altLang="zh-CN" sz="3200" dirty="0">
                <a:solidFill>
                  <a:srgbClr val="FF0000"/>
                </a:solidFill>
              </a:rPr>
              <a:t>Gate gate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97BA91-C3C9-8D3B-AC67-B79D6ACDC5F9}"/>
              </a:ext>
            </a:extLst>
          </p:cNvPr>
          <p:cNvSpPr txBox="1"/>
          <p:nvPr/>
        </p:nvSpPr>
        <p:spPr>
          <a:xfrm>
            <a:off x="838199" y="4967149"/>
            <a:ext cx="24864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y still output from h</a:t>
            </a:r>
          </a:p>
        </p:txBody>
      </p:sp>
    </p:spTree>
    <p:extLst>
      <p:ext uri="{BB962C8B-B14F-4D97-AF65-F5344CB8AC3E}">
        <p14:creationId xmlns:p14="http://schemas.microsoft.com/office/powerpoint/2010/main" val="926460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LSTM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822577-4DB6-8B1D-2134-14B8F1D1A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38" y="1133475"/>
            <a:ext cx="4886325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EC11ABE-1D86-F81F-67EE-40F7810F8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526"/>
          <a:stretch/>
        </p:blipFill>
        <p:spPr>
          <a:xfrm>
            <a:off x="8827791" y="1777304"/>
            <a:ext cx="2817037" cy="348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02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F1D66-5F27-D48E-0B53-3C281115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 implementation in CS231n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77000-A4EF-3B75-F600-2E413B024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LSTM step forward/backward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LSTM forward/backward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zh-CN" altLang="en-US" sz="36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A28FCF-78B4-666E-19C2-910DB8F6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BD94D-E0F0-C80A-4842-F7168125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046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F1D66-5F27-D48E-0B53-3C281115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77000-A4EF-3B75-F600-2E413B024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 RNN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 LSTM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Transformer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 GAN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zh-CN" altLang="en-US" sz="36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A28FCF-78B4-666E-19C2-910DB8F6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BD94D-E0F0-C80A-4842-F7168125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404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Transformer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3074" name="Picture 2" descr="变形金刚 的图像结果">
            <a:extLst>
              <a:ext uri="{FF2B5EF4-FFF2-40B4-BE49-F238E27FC236}">
                <a16:creationId xmlns:a16="http://schemas.microsoft.com/office/drawing/2014/main" id="{858FA504-5D14-5B83-44E7-AA594AD4B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017" y="1105949"/>
            <a:ext cx="3458766" cy="464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hatgpt 的图像结果">
            <a:extLst>
              <a:ext uri="{FF2B5EF4-FFF2-40B4-BE49-F238E27FC236}">
                <a16:creationId xmlns:a16="http://schemas.microsoft.com/office/drawing/2014/main" id="{88C6CCDA-D4A7-51EC-41E4-5022A6E65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792" y="2162175"/>
            <a:ext cx="40671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456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Transformer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E08ADC-7E6A-0F19-E67B-146DAE95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2658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3600" dirty="0"/>
              <a:t>1. RNN</a:t>
            </a:r>
            <a:r>
              <a:rPr lang="zh-CN" altLang="en-US" sz="3600" dirty="0"/>
              <a:t>是串行的</a:t>
            </a:r>
            <a:endParaRPr lang="en-US" altLang="zh-CN" sz="36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600" dirty="0"/>
              <a:t>2. </a:t>
            </a:r>
            <a:r>
              <a:rPr lang="zh-CN" altLang="en-US" sz="3600" dirty="0"/>
              <a:t>每一时刻，</a:t>
            </a:r>
            <a:r>
              <a:rPr lang="en-US" altLang="zh-CN" sz="3600" dirty="0"/>
              <a:t>RNN</a:t>
            </a:r>
            <a:r>
              <a:rPr lang="zh-CN" altLang="en-US" sz="3600" dirty="0"/>
              <a:t>只关注了前面序列的信息，没有关注全局信息。</a:t>
            </a:r>
            <a:endParaRPr lang="en-US" altLang="zh-CN" sz="36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3600" dirty="0"/>
              <a:t>3. Ashish Vaswani, et al. “Attention is all you need.” NIPS 2017 -- </a:t>
            </a:r>
            <a:r>
              <a:rPr lang="zh-CN" altLang="en-US" sz="3600" dirty="0"/>
              <a:t>完全基于注意力的模型</a:t>
            </a:r>
            <a:r>
              <a:rPr lang="en-US" altLang="zh-CN" sz="3600" dirty="0"/>
              <a:t>Transformer</a:t>
            </a:r>
            <a:r>
              <a:rPr lang="zh-CN" altLang="en-US" sz="3600" dirty="0"/>
              <a:t>，没有利用卷积层。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434235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Transformer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6EA2EE2-BA6A-CC48-9923-841492122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178" y="1428145"/>
            <a:ext cx="6589643" cy="451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EE9CF9C-A9A6-BEE3-17DE-FB0939EBABE4}"/>
              </a:ext>
            </a:extLst>
          </p:cNvPr>
          <p:cNvSpPr txBox="1"/>
          <p:nvPr/>
        </p:nvSpPr>
        <p:spPr>
          <a:xfrm>
            <a:off x="838200" y="2760998"/>
            <a:ext cx="17938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Encode-decoder</a:t>
            </a:r>
          </a:p>
        </p:txBody>
      </p:sp>
    </p:spTree>
    <p:extLst>
      <p:ext uri="{BB962C8B-B14F-4D97-AF65-F5344CB8AC3E}">
        <p14:creationId xmlns:p14="http://schemas.microsoft.com/office/powerpoint/2010/main" val="4197156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F1D66-5F27-D48E-0B53-3C281115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77000-A4EF-3B75-F600-2E413B024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RNN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 LSTM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 Transformer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 GAN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zh-CN" altLang="en-US" sz="36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A28FCF-78B4-666E-19C2-910DB8F6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BD94D-E0F0-C80A-4842-F7168125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050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Transformer-attention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DA787-F23B-6B74-3D83-E2C6050C7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22" y="970120"/>
            <a:ext cx="2781356" cy="491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ttention mechanism 的图像结果">
            <a:extLst>
              <a:ext uri="{FF2B5EF4-FFF2-40B4-BE49-F238E27FC236}">
                <a16:creationId xmlns:a16="http://schemas.microsoft.com/office/drawing/2014/main" id="{5CF83FE3-4E3D-E8EF-DC7C-20F318EF6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299" y="2412921"/>
            <a:ext cx="38100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24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Transformer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3" name="https://pic2.zhimg.com/80/v2-32eb6aa9e23b79784ed1ca22d3f9abf9_720w.jpg" descr="https://pic2.zhimg.com/80/v2-32eb6aa9e23b79784ed1ca22d3f9abf9_720w.jpg">
            <a:extLst>
              <a:ext uri="{FF2B5EF4-FFF2-40B4-BE49-F238E27FC236}">
                <a16:creationId xmlns:a16="http://schemas.microsoft.com/office/drawing/2014/main" id="{C3B53107-0556-14F0-918D-AE16FCA78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353" y="1323738"/>
            <a:ext cx="3753293" cy="451134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D39AE52-4B80-ACCB-9AAB-530A24DB6CC6}"/>
              </a:ext>
            </a:extLst>
          </p:cNvPr>
          <p:cNvSpPr txBox="1"/>
          <p:nvPr/>
        </p:nvSpPr>
        <p:spPr>
          <a:xfrm>
            <a:off x="838199" y="2055918"/>
            <a:ext cx="346939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注意力机制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en-US" altLang="zh-CN" sz="3200" dirty="0">
                <a:solidFill>
                  <a:srgbClr val="FF0000"/>
                </a:solidFill>
              </a:rPr>
              <a:t>Scaled</a:t>
            </a:r>
            <a:r>
              <a:rPr lang="zh-CN" altLang="en-US" sz="3200" dirty="0">
                <a:solidFill>
                  <a:srgbClr val="FF0000"/>
                </a:solidFill>
              </a:rPr>
              <a:t>；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en-US" altLang="zh-CN" sz="3200" dirty="0">
                <a:solidFill>
                  <a:srgbClr val="FF0000"/>
                </a:solidFill>
              </a:rPr>
              <a:t>Dot-product</a:t>
            </a:r>
            <a:r>
              <a:rPr lang="zh-CN" altLang="en-US" sz="3200" dirty="0">
                <a:solidFill>
                  <a:srgbClr val="FF0000"/>
                </a:solidFill>
              </a:rPr>
              <a:t>；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en-US" altLang="zh-CN" sz="3200" dirty="0">
                <a:solidFill>
                  <a:srgbClr val="FF0000"/>
                </a:solidFill>
              </a:rPr>
              <a:t>Q-query</a:t>
            </a:r>
          </a:p>
          <a:p>
            <a:r>
              <a:rPr lang="en-US" altLang="zh-CN" sz="3200" dirty="0">
                <a:solidFill>
                  <a:srgbClr val="FF0000"/>
                </a:solidFill>
              </a:rPr>
              <a:t>K-key</a:t>
            </a:r>
          </a:p>
          <a:p>
            <a:r>
              <a:rPr lang="en-US" altLang="zh-CN" sz="3200" dirty="0">
                <a:solidFill>
                  <a:srgbClr val="FF0000"/>
                </a:solidFill>
              </a:rPr>
              <a:t>V-value</a:t>
            </a:r>
          </a:p>
          <a:p>
            <a:r>
              <a:rPr lang="zh-CN" altLang="en-US" sz="3200" dirty="0">
                <a:solidFill>
                  <a:srgbClr val="FF0000"/>
                </a:solidFill>
              </a:rPr>
              <a:t>字典</a:t>
            </a:r>
            <a:r>
              <a:rPr lang="en-US" altLang="zh-CN" sz="3200" dirty="0" err="1">
                <a:solidFill>
                  <a:srgbClr val="FF0000"/>
                </a:solidFill>
              </a:rPr>
              <a:t>dict</a:t>
            </a:r>
            <a:r>
              <a:rPr lang="en-US" altLang="zh-CN" sz="3200" dirty="0">
                <a:solidFill>
                  <a:srgbClr val="FF0000"/>
                </a:solidFill>
              </a:rPr>
              <a:t> in python</a:t>
            </a:r>
          </a:p>
        </p:txBody>
      </p:sp>
      <p:sp>
        <p:nvSpPr>
          <p:cNvPr id="9" name="文本">
            <a:extLst>
              <a:ext uri="{FF2B5EF4-FFF2-40B4-BE49-F238E27FC236}">
                <a16:creationId xmlns:a16="http://schemas.microsoft.com/office/drawing/2014/main" id="{845A9F1E-F9FD-7B37-B7E9-62EF0B212D4A}"/>
              </a:ext>
            </a:extLst>
          </p:cNvPr>
          <p:cNvSpPr txBox="1"/>
          <p:nvPr/>
        </p:nvSpPr>
        <p:spPr>
          <a:xfrm>
            <a:off x="6778738" y="2565448"/>
            <a:ext cx="4202434" cy="3581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/>
          <a:p>
            <a: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96898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Transformer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3" name="https://pic2.zhimg.com/80/v2-32eb6aa9e23b79784ed1ca22d3f9abf9_720w.jpg" descr="https://pic2.zhimg.com/80/v2-32eb6aa9e23b79784ed1ca22d3f9abf9_720w.jpg">
            <a:extLst>
              <a:ext uri="{FF2B5EF4-FFF2-40B4-BE49-F238E27FC236}">
                <a16:creationId xmlns:a16="http://schemas.microsoft.com/office/drawing/2014/main" id="{C3B53107-0556-14F0-918D-AE16FCA78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573" y="1323738"/>
            <a:ext cx="3753293" cy="451134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D39AE52-4B80-ACCB-9AAB-530A24DB6CC6}"/>
              </a:ext>
            </a:extLst>
          </p:cNvPr>
          <p:cNvSpPr txBox="1"/>
          <p:nvPr/>
        </p:nvSpPr>
        <p:spPr>
          <a:xfrm>
            <a:off x="711705" y="2055918"/>
            <a:ext cx="2819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注意力机制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en-US" altLang="zh-CN" sz="3200" dirty="0">
                <a:solidFill>
                  <a:srgbClr val="FF0000"/>
                </a:solidFill>
              </a:rPr>
              <a:t>Scaled</a:t>
            </a:r>
            <a:r>
              <a:rPr lang="zh-CN" altLang="en-US" sz="3200" dirty="0">
                <a:solidFill>
                  <a:srgbClr val="FF0000"/>
                </a:solidFill>
              </a:rPr>
              <a:t>；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en-US" altLang="zh-CN" sz="3200" dirty="0">
                <a:solidFill>
                  <a:srgbClr val="FF0000"/>
                </a:solidFill>
              </a:rPr>
              <a:t>Dot-product</a:t>
            </a:r>
            <a:r>
              <a:rPr lang="zh-CN" altLang="en-US" sz="3200" dirty="0">
                <a:solidFill>
                  <a:srgbClr val="FF0000"/>
                </a:solidFill>
              </a:rPr>
              <a:t>；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en-US" altLang="zh-CN" sz="3200" dirty="0">
                <a:solidFill>
                  <a:srgbClr val="FF0000"/>
                </a:solidFill>
              </a:rPr>
              <a:t>Q-query</a:t>
            </a:r>
          </a:p>
          <a:p>
            <a:r>
              <a:rPr lang="en-US" altLang="zh-CN" sz="3200" dirty="0">
                <a:solidFill>
                  <a:srgbClr val="FF0000"/>
                </a:solidFill>
              </a:rPr>
              <a:t>K-key</a:t>
            </a:r>
          </a:p>
          <a:p>
            <a:r>
              <a:rPr lang="en-US" altLang="zh-CN" sz="3200" dirty="0">
                <a:solidFill>
                  <a:srgbClr val="FF0000"/>
                </a:solidFill>
              </a:rPr>
              <a:t>V-value</a:t>
            </a:r>
          </a:p>
        </p:txBody>
      </p:sp>
      <p:sp>
        <p:nvSpPr>
          <p:cNvPr id="9" name="文本">
            <a:extLst>
              <a:ext uri="{FF2B5EF4-FFF2-40B4-BE49-F238E27FC236}">
                <a16:creationId xmlns:a16="http://schemas.microsoft.com/office/drawing/2014/main" id="{845A9F1E-F9FD-7B37-B7E9-62EF0B212D4A}"/>
              </a:ext>
            </a:extLst>
          </p:cNvPr>
          <p:cNvSpPr txBox="1"/>
          <p:nvPr/>
        </p:nvSpPr>
        <p:spPr>
          <a:xfrm>
            <a:off x="6778738" y="2565448"/>
            <a:ext cx="4202434" cy="3581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/>
          <a:p>
            <a:r>
              <a:t> </a:t>
            </a: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id="{0E579B16-8143-8233-F545-44226ED570AD}"/>
              </a:ext>
            </a:extLst>
          </p:cNvPr>
          <p:cNvSpPr/>
          <p:nvPr/>
        </p:nvSpPr>
        <p:spPr>
          <a:xfrm>
            <a:off x="6702538" y="3027905"/>
            <a:ext cx="5107544" cy="1004267"/>
          </a:xfrm>
          <a:prstGeom prst="rect">
            <a:avLst/>
          </a:prstGeom>
          <a:blipFill rotWithShape="1">
            <a:blip r:embed="rId4"/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4188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Transformer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3" name="https://pic2.zhimg.com/80/v2-32eb6aa9e23b79784ed1ca22d3f9abf9_720w.jpg" descr="https://pic2.zhimg.com/80/v2-32eb6aa9e23b79784ed1ca22d3f9abf9_720w.jpg">
            <a:extLst>
              <a:ext uri="{FF2B5EF4-FFF2-40B4-BE49-F238E27FC236}">
                <a16:creationId xmlns:a16="http://schemas.microsoft.com/office/drawing/2014/main" id="{C3B53107-0556-14F0-918D-AE16FCA78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5811"/>
            <a:ext cx="3753293" cy="451134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文本">
            <a:extLst>
              <a:ext uri="{FF2B5EF4-FFF2-40B4-BE49-F238E27FC236}">
                <a16:creationId xmlns:a16="http://schemas.microsoft.com/office/drawing/2014/main" id="{845A9F1E-F9FD-7B37-B7E9-62EF0B212D4A}"/>
              </a:ext>
            </a:extLst>
          </p:cNvPr>
          <p:cNvSpPr txBox="1"/>
          <p:nvPr/>
        </p:nvSpPr>
        <p:spPr>
          <a:xfrm>
            <a:off x="6778738" y="2565448"/>
            <a:ext cx="4202434" cy="3581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/>
          <a:p>
            <a:r>
              <a:t> </a:t>
            </a: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id="{0E579B16-8143-8233-F545-44226ED570AD}"/>
              </a:ext>
            </a:extLst>
          </p:cNvPr>
          <p:cNvSpPr/>
          <p:nvPr/>
        </p:nvSpPr>
        <p:spPr>
          <a:xfrm>
            <a:off x="6056828" y="5575026"/>
            <a:ext cx="5107544" cy="1004267"/>
          </a:xfrm>
          <a:prstGeom prst="rect">
            <a:avLst/>
          </a:prstGeom>
          <a:blipFill rotWithShape="1">
            <a:blip r:embed="rId4"/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endParaRPr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F53CAA4-201F-AC9C-B8EE-2595114B5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739" y="755074"/>
            <a:ext cx="4497907" cy="160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89B50A2-462F-A964-88E1-A3B1C8BE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739" y="2466520"/>
            <a:ext cx="4114800" cy="15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2122E846-8DBF-1CD1-85A4-CAB5626DE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739" y="4193420"/>
            <a:ext cx="4497907" cy="15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887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Transformer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44</a:t>
            </a:fld>
            <a:endParaRPr lang="zh-CN" altLang="en-US"/>
          </a:p>
        </p:txBody>
      </p:sp>
      <p:grpSp>
        <p:nvGrpSpPr>
          <p:cNvPr id="5" name="成组">
            <a:extLst>
              <a:ext uri="{FF2B5EF4-FFF2-40B4-BE49-F238E27FC236}">
                <a16:creationId xmlns:a16="http://schemas.microsoft.com/office/drawing/2014/main" id="{B8E58423-1D63-70E7-4AD2-DF334808748B}"/>
              </a:ext>
            </a:extLst>
          </p:cNvPr>
          <p:cNvGrpSpPr/>
          <p:nvPr/>
        </p:nvGrpSpPr>
        <p:grpSpPr>
          <a:xfrm>
            <a:off x="2371834" y="1690688"/>
            <a:ext cx="3526064" cy="4206013"/>
            <a:chOff x="148008" y="0"/>
            <a:chExt cx="2551214" cy="3304176"/>
          </a:xfrm>
        </p:grpSpPr>
        <p:pic>
          <p:nvPicPr>
            <p:cNvPr id="7" name="multi-head scaled dot-product attention" descr="multi-head scaled dot-product attention">
              <a:extLst>
                <a:ext uri="{FF2B5EF4-FFF2-40B4-BE49-F238E27FC236}">
                  <a16:creationId xmlns:a16="http://schemas.microsoft.com/office/drawing/2014/main" id="{227CCB2E-0D3B-06B9-C1F2-74E9C59D0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008" y="0"/>
              <a:ext cx="2551214" cy="3304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" name="矩形">
              <a:extLst>
                <a:ext uri="{FF2B5EF4-FFF2-40B4-BE49-F238E27FC236}">
                  <a16:creationId xmlns:a16="http://schemas.microsoft.com/office/drawing/2014/main" id="{1D82DCE5-D977-AD67-4273-90C5348BDC47}"/>
                </a:ext>
              </a:extLst>
            </p:cNvPr>
            <p:cNvSpPr/>
            <p:nvPr/>
          </p:nvSpPr>
          <p:spPr>
            <a:xfrm>
              <a:off x="208803" y="2715033"/>
              <a:ext cx="2100234" cy="4567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9" name="成组">
              <a:extLst>
                <a:ext uri="{FF2B5EF4-FFF2-40B4-BE49-F238E27FC236}">
                  <a16:creationId xmlns:a16="http://schemas.microsoft.com/office/drawing/2014/main" id="{6C4BBE69-22F1-1FE5-F2D6-CC888501AAA2}"/>
                </a:ext>
              </a:extLst>
            </p:cNvPr>
            <p:cNvGrpSpPr/>
            <p:nvPr/>
          </p:nvGrpSpPr>
          <p:grpSpPr>
            <a:xfrm>
              <a:off x="296904" y="2712679"/>
              <a:ext cx="444440" cy="456731"/>
              <a:chOff x="0" y="0"/>
              <a:chExt cx="444439" cy="456729"/>
            </a:xfrm>
          </p:grpSpPr>
          <p:sp>
            <p:nvSpPr>
              <p:cNvPr id="25" name="矩形">
                <a:extLst>
                  <a:ext uri="{FF2B5EF4-FFF2-40B4-BE49-F238E27FC236}">
                    <a16:creationId xmlns:a16="http://schemas.microsoft.com/office/drawing/2014/main" id="{03BBAD7A-E499-5953-306C-D251AA2C8A3E}"/>
                  </a:ext>
                </a:extLst>
              </p:cNvPr>
              <p:cNvSpPr/>
              <p:nvPr/>
            </p:nvSpPr>
            <p:spPr>
              <a:xfrm>
                <a:off x="-1" y="-1"/>
                <a:ext cx="444441" cy="456731"/>
              </a:xfrm>
              <a:prstGeom prst="rect">
                <a:avLst/>
              </a:prstGeom>
              <a:blipFill rotWithShape="1">
                <a:blip r:embed="rId4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" name="正方形">
                <a:extLst>
                  <a:ext uri="{FF2B5EF4-FFF2-40B4-BE49-F238E27FC236}">
                    <a16:creationId xmlns:a16="http://schemas.microsoft.com/office/drawing/2014/main" id="{EBF98BC0-31AB-2494-B113-5849239C8D7F}"/>
                  </a:ext>
                </a:extLst>
              </p:cNvPr>
              <p:cNvSpPr txBox="1"/>
              <p:nvPr/>
            </p:nvSpPr>
            <p:spPr>
              <a:xfrm>
                <a:off x="-1" y="-1"/>
                <a:ext cx="444441" cy="4428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r>
                  <a:t> </a:t>
                </a:r>
              </a:p>
            </p:txBody>
          </p:sp>
        </p:grpSp>
        <p:grpSp>
          <p:nvGrpSpPr>
            <p:cNvPr id="10" name="成组">
              <a:extLst>
                <a:ext uri="{FF2B5EF4-FFF2-40B4-BE49-F238E27FC236}">
                  <a16:creationId xmlns:a16="http://schemas.microsoft.com/office/drawing/2014/main" id="{AEAD655F-3694-DC93-F19F-7FC23E4CF54F}"/>
                </a:ext>
              </a:extLst>
            </p:cNvPr>
            <p:cNvGrpSpPr/>
            <p:nvPr/>
          </p:nvGrpSpPr>
          <p:grpSpPr>
            <a:xfrm>
              <a:off x="993961" y="2712679"/>
              <a:ext cx="444441" cy="456731"/>
              <a:chOff x="0" y="0"/>
              <a:chExt cx="444439" cy="456729"/>
            </a:xfrm>
          </p:grpSpPr>
          <p:sp>
            <p:nvSpPr>
              <p:cNvPr id="23" name="矩形">
                <a:extLst>
                  <a:ext uri="{FF2B5EF4-FFF2-40B4-BE49-F238E27FC236}">
                    <a16:creationId xmlns:a16="http://schemas.microsoft.com/office/drawing/2014/main" id="{EF160867-3194-2893-BE3D-38271EB77D5C}"/>
                  </a:ext>
                </a:extLst>
              </p:cNvPr>
              <p:cNvSpPr/>
              <p:nvPr/>
            </p:nvSpPr>
            <p:spPr>
              <a:xfrm>
                <a:off x="-1" y="-1"/>
                <a:ext cx="444441" cy="456731"/>
              </a:xfrm>
              <a:prstGeom prst="rect">
                <a:avLst/>
              </a:prstGeom>
              <a:blipFill rotWithShape="1">
                <a:blip r:embed="rId5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" name="正方形">
                <a:extLst>
                  <a:ext uri="{FF2B5EF4-FFF2-40B4-BE49-F238E27FC236}">
                    <a16:creationId xmlns:a16="http://schemas.microsoft.com/office/drawing/2014/main" id="{3BCE5EC1-1B75-6718-1C1F-3660109FAB93}"/>
                  </a:ext>
                </a:extLst>
              </p:cNvPr>
              <p:cNvSpPr txBox="1"/>
              <p:nvPr/>
            </p:nvSpPr>
            <p:spPr>
              <a:xfrm>
                <a:off x="-1" y="-1"/>
                <a:ext cx="444441" cy="4428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r>
                  <a:t> </a:t>
                </a:r>
              </a:p>
            </p:txBody>
          </p:sp>
        </p:grpSp>
        <p:grpSp>
          <p:nvGrpSpPr>
            <p:cNvPr id="11" name="成组">
              <a:extLst>
                <a:ext uri="{FF2B5EF4-FFF2-40B4-BE49-F238E27FC236}">
                  <a16:creationId xmlns:a16="http://schemas.microsoft.com/office/drawing/2014/main" id="{4201F534-D754-6793-9DC9-A065A47B12A2}"/>
                </a:ext>
              </a:extLst>
            </p:cNvPr>
            <p:cNvGrpSpPr/>
            <p:nvPr/>
          </p:nvGrpSpPr>
          <p:grpSpPr>
            <a:xfrm>
              <a:off x="1691018" y="2712679"/>
              <a:ext cx="444441" cy="456731"/>
              <a:chOff x="0" y="0"/>
              <a:chExt cx="444439" cy="456729"/>
            </a:xfrm>
          </p:grpSpPr>
          <p:sp>
            <p:nvSpPr>
              <p:cNvPr id="21" name="矩形">
                <a:extLst>
                  <a:ext uri="{FF2B5EF4-FFF2-40B4-BE49-F238E27FC236}">
                    <a16:creationId xmlns:a16="http://schemas.microsoft.com/office/drawing/2014/main" id="{D7B9C570-B7F2-075B-EC05-33C03129A786}"/>
                  </a:ext>
                </a:extLst>
              </p:cNvPr>
              <p:cNvSpPr/>
              <p:nvPr/>
            </p:nvSpPr>
            <p:spPr>
              <a:xfrm>
                <a:off x="-1" y="-1"/>
                <a:ext cx="444441" cy="456731"/>
              </a:xfrm>
              <a:prstGeom prst="rect">
                <a:avLst/>
              </a:prstGeom>
              <a:blipFill rotWithShape="1">
                <a:blip r:embed="rId6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" name="正方形">
                <a:extLst>
                  <a:ext uri="{FF2B5EF4-FFF2-40B4-BE49-F238E27FC236}">
                    <a16:creationId xmlns:a16="http://schemas.microsoft.com/office/drawing/2014/main" id="{061D60CD-B8B0-EEEF-32BE-6A46D76BF54E}"/>
                  </a:ext>
                </a:extLst>
              </p:cNvPr>
              <p:cNvSpPr txBox="1"/>
              <p:nvPr/>
            </p:nvSpPr>
            <p:spPr>
              <a:xfrm>
                <a:off x="-1" y="-1"/>
                <a:ext cx="444441" cy="4428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r>
                  <a:t> </a:t>
                </a:r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742E520D-F89F-1CE5-F89B-0A50560CB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104" y="1957073"/>
            <a:ext cx="5198656" cy="37504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3D97448-A4EC-F65A-D7D3-BE048A84D1C6}"/>
              </a:ext>
            </a:extLst>
          </p:cNvPr>
          <p:cNvSpPr txBox="1"/>
          <p:nvPr/>
        </p:nvSpPr>
        <p:spPr>
          <a:xfrm>
            <a:off x="711705" y="2055918"/>
            <a:ext cx="1447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多头注意力机制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367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Transformer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742E520D-F89F-1CE5-F89B-0A50560CB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71" y="1868936"/>
            <a:ext cx="5198656" cy="3750459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7F7DC71-2DCA-EECF-86CC-B0FFABBBD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5085"/>
            <a:ext cx="5846284" cy="354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106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4CC62E-7FFC-F0A4-0222-54B8F344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/>
              <a:t>Machine Learning Seminar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354ED5-8FF9-59F1-4DA3-33317955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6" name="Transformer model" descr="Transformer model">
            <a:extLst>
              <a:ext uri="{FF2B5EF4-FFF2-40B4-BE49-F238E27FC236}">
                <a16:creationId xmlns:a16="http://schemas.microsoft.com/office/drawing/2014/main" id="{26A5400C-7980-2C62-39A4-E071919F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30" y="363006"/>
            <a:ext cx="10408939" cy="599334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15F40D-64D0-A40F-FCCF-72C445263308}"/>
              </a:ext>
            </a:extLst>
          </p:cNvPr>
          <p:cNvSpPr txBox="1"/>
          <p:nvPr/>
        </p:nvSpPr>
        <p:spPr>
          <a:xfrm>
            <a:off x="1053229" y="921181"/>
            <a:ext cx="1227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整体架构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2281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Encoder"/>
          <p:cNvSpPr txBox="1"/>
          <p:nvPr/>
        </p:nvSpPr>
        <p:spPr>
          <a:xfrm>
            <a:off x="1192174" y="1984489"/>
            <a:ext cx="1551026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marL="285750" indent="-285750">
              <a:buSzPct val="100000"/>
              <a:buChar char="◆"/>
              <a:defRPr sz="2400" b="1"/>
            </a:lvl1pPr>
          </a:lstStyle>
          <a:p>
            <a:r>
              <a:rPr dirty="0"/>
              <a:t> </a:t>
            </a:r>
            <a:r>
              <a:rPr lang="zh-CN" altLang="en-US" dirty="0"/>
              <a:t>编码器</a:t>
            </a:r>
            <a:endParaRPr dirty="0"/>
          </a:p>
        </p:txBody>
      </p:sp>
      <p:pic>
        <p:nvPicPr>
          <p:cNvPr id="307" name="Transformer encoder" descr="Transformer en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76" y="1172878"/>
            <a:ext cx="6752199" cy="37955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0" name="成组"/>
          <p:cNvGrpSpPr/>
          <p:nvPr/>
        </p:nvGrpSpPr>
        <p:grpSpPr>
          <a:xfrm>
            <a:off x="6496216" y="4435908"/>
            <a:ext cx="1269388" cy="374273"/>
            <a:chOff x="0" y="-1"/>
            <a:chExt cx="1269386" cy="374272"/>
          </a:xfrm>
        </p:grpSpPr>
        <p:sp>
          <p:nvSpPr>
            <p:cNvPr id="308" name="矩形"/>
            <p:cNvSpPr/>
            <p:nvPr/>
          </p:nvSpPr>
          <p:spPr>
            <a:xfrm>
              <a:off x="0" y="-1"/>
              <a:ext cx="1269386" cy="374272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09" name="文本"/>
            <p:cNvSpPr txBox="1"/>
            <p:nvPr/>
          </p:nvSpPr>
          <p:spPr>
            <a:xfrm>
              <a:off x="0" y="-1"/>
              <a:ext cx="1269386" cy="369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r>
                <a:t> </a:t>
              </a:r>
            </a:p>
          </p:txBody>
        </p:sp>
      </p:grpSp>
      <p:grpSp>
        <p:nvGrpSpPr>
          <p:cNvPr id="313" name="成组"/>
          <p:cNvGrpSpPr/>
          <p:nvPr/>
        </p:nvGrpSpPr>
        <p:grpSpPr>
          <a:xfrm>
            <a:off x="4616744" y="740834"/>
            <a:ext cx="1375187" cy="374273"/>
            <a:chOff x="0" y="-1"/>
            <a:chExt cx="1375185" cy="374272"/>
          </a:xfrm>
        </p:grpSpPr>
        <p:sp>
          <p:nvSpPr>
            <p:cNvPr id="311" name="矩形"/>
            <p:cNvSpPr/>
            <p:nvPr/>
          </p:nvSpPr>
          <p:spPr>
            <a:xfrm>
              <a:off x="0" y="-1"/>
              <a:ext cx="1375185" cy="374272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文本"/>
            <p:cNvSpPr txBox="1"/>
            <p:nvPr/>
          </p:nvSpPr>
          <p:spPr>
            <a:xfrm>
              <a:off x="0" y="-1"/>
              <a:ext cx="1375185" cy="369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r>
                <a:t> </a:t>
              </a:r>
            </a:p>
          </p:txBody>
        </p:sp>
      </p:grp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557AB0E-66EB-484C-B9C0-282C8BF01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910" y="2548591"/>
            <a:ext cx="2640765" cy="34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75A2E22-5DFB-B742-9D20-5F329C243462}"/>
              </a:ext>
            </a:extLst>
          </p:cNvPr>
          <p:cNvCxnSpPr>
            <a:cxnSpLocks/>
            <a:endCxn id="14338" idx="1"/>
          </p:cNvCxnSpPr>
          <p:nvPr/>
        </p:nvCxnSpPr>
        <p:spPr>
          <a:xfrm>
            <a:off x="5860089" y="2171106"/>
            <a:ext cx="1270821" cy="54807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1E2D210A-8703-AC5E-C092-F0AD5606218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D0C7C0-3432-8AAD-D10B-277154C4C73F}"/>
              </a:ext>
            </a:extLst>
          </p:cNvPr>
          <p:cNvSpPr txBox="1"/>
          <p:nvPr/>
        </p:nvSpPr>
        <p:spPr>
          <a:xfrm>
            <a:off x="3681702" y="5318503"/>
            <a:ext cx="4620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编码器由</a:t>
            </a:r>
            <a:r>
              <a:rPr lang="en-US" altLang="zh-CN" sz="2000" dirty="0"/>
              <a:t>6</a:t>
            </a:r>
            <a:r>
              <a:rPr lang="zh-CN" altLang="en-US" sz="2000" dirty="0"/>
              <a:t>个相同的层按顺序相连</a:t>
            </a:r>
            <a:endParaRPr lang="en-US" altLang="zh-CN" sz="2000" dirty="0"/>
          </a:p>
          <a:p>
            <a:r>
              <a:rPr lang="zh-CN" altLang="en-US" sz="2000" dirty="0"/>
              <a:t>残差连接</a:t>
            </a:r>
            <a:endParaRPr lang="en-US" altLang="zh-CN" sz="2000" dirty="0"/>
          </a:p>
          <a:p>
            <a:r>
              <a:rPr lang="en-US" altLang="zh-CN" sz="2000" dirty="0" err="1"/>
              <a:t>LayerNorm</a:t>
            </a:r>
            <a:r>
              <a:rPr lang="zh-CN" altLang="en-US" sz="2000" dirty="0"/>
              <a:t>：对单个样本归一化</a:t>
            </a:r>
            <a:endParaRPr lang="en-US" altLang="zh-CN" sz="2000" dirty="0"/>
          </a:p>
        </p:txBody>
      </p:sp>
      <p:sp>
        <p:nvSpPr>
          <p:cNvPr id="4" name="页脚占位符 5">
            <a:extLst>
              <a:ext uri="{FF2B5EF4-FFF2-40B4-BE49-F238E27FC236}">
                <a16:creationId xmlns:a16="http://schemas.microsoft.com/office/drawing/2014/main" id="{10252959-6114-30DC-BCF8-5225FC24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BE78DC-E237-81A5-0EF8-9D0CB7E6F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Decoder"/>
          <p:cNvSpPr txBox="1"/>
          <p:nvPr/>
        </p:nvSpPr>
        <p:spPr>
          <a:xfrm>
            <a:off x="1549045" y="1549212"/>
            <a:ext cx="8753476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buSzPct val="100000"/>
              <a:buChar char="◆"/>
              <a:defRPr sz="2400" b="1"/>
            </a:lvl1pPr>
          </a:lstStyle>
          <a:p>
            <a:r>
              <a:rPr dirty="0"/>
              <a:t> </a:t>
            </a:r>
            <a:r>
              <a:rPr lang="zh-CN" altLang="en-US" dirty="0"/>
              <a:t>解码器</a:t>
            </a:r>
            <a:endParaRPr dirty="0"/>
          </a:p>
        </p:txBody>
      </p:sp>
      <p:pic>
        <p:nvPicPr>
          <p:cNvPr id="318" name="Transformer decoder" descr="Transformer decod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684" y="1509188"/>
            <a:ext cx="5020314" cy="4320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1" name="成组"/>
          <p:cNvGrpSpPr/>
          <p:nvPr/>
        </p:nvGrpSpPr>
        <p:grpSpPr>
          <a:xfrm>
            <a:off x="1857030" y="3679526"/>
            <a:ext cx="1375186" cy="374273"/>
            <a:chOff x="0" y="-1"/>
            <a:chExt cx="1375185" cy="374272"/>
          </a:xfrm>
        </p:grpSpPr>
        <p:sp>
          <p:nvSpPr>
            <p:cNvPr id="319" name="矩形"/>
            <p:cNvSpPr/>
            <p:nvPr/>
          </p:nvSpPr>
          <p:spPr>
            <a:xfrm>
              <a:off x="0" y="-1"/>
              <a:ext cx="1375185" cy="374272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0" name="文本"/>
            <p:cNvSpPr txBox="1"/>
            <p:nvPr/>
          </p:nvSpPr>
          <p:spPr>
            <a:xfrm>
              <a:off x="0" y="-1"/>
              <a:ext cx="1375185" cy="369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r>
                <a:t> </a:t>
              </a:r>
            </a:p>
          </p:txBody>
        </p:sp>
      </p:grpSp>
      <p:grpSp>
        <p:nvGrpSpPr>
          <p:cNvPr id="324" name="成组"/>
          <p:cNvGrpSpPr/>
          <p:nvPr/>
        </p:nvGrpSpPr>
        <p:grpSpPr>
          <a:xfrm>
            <a:off x="3634060" y="5918544"/>
            <a:ext cx="1280289" cy="374273"/>
            <a:chOff x="-1" y="-1"/>
            <a:chExt cx="1280288" cy="374272"/>
          </a:xfrm>
        </p:grpSpPr>
        <p:sp>
          <p:nvSpPr>
            <p:cNvPr id="322" name="矩形"/>
            <p:cNvSpPr/>
            <p:nvPr/>
          </p:nvSpPr>
          <p:spPr>
            <a:xfrm>
              <a:off x="-1" y="-1"/>
              <a:ext cx="1280288" cy="374272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3" name="文本"/>
            <p:cNvSpPr txBox="1"/>
            <p:nvPr/>
          </p:nvSpPr>
          <p:spPr>
            <a:xfrm>
              <a:off x="-1" y="-1"/>
              <a:ext cx="1280288" cy="369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r>
                <a:t> </a:t>
              </a:r>
            </a:p>
          </p:txBody>
        </p:sp>
      </p:grpSp>
      <p:grpSp>
        <p:nvGrpSpPr>
          <p:cNvPr id="327" name="成组"/>
          <p:cNvGrpSpPr/>
          <p:nvPr/>
        </p:nvGrpSpPr>
        <p:grpSpPr>
          <a:xfrm>
            <a:off x="3529284" y="1146434"/>
            <a:ext cx="1280290" cy="374273"/>
            <a:chOff x="-1" y="-1"/>
            <a:chExt cx="1280289" cy="374272"/>
          </a:xfrm>
        </p:grpSpPr>
        <p:sp>
          <p:nvSpPr>
            <p:cNvPr id="325" name="矩形"/>
            <p:cNvSpPr/>
            <p:nvPr/>
          </p:nvSpPr>
          <p:spPr>
            <a:xfrm>
              <a:off x="-1" y="-1"/>
              <a:ext cx="1280289" cy="374272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6" name="文本"/>
            <p:cNvSpPr txBox="1"/>
            <p:nvPr/>
          </p:nvSpPr>
          <p:spPr>
            <a:xfrm>
              <a:off x="-1" y="-1"/>
              <a:ext cx="1280289" cy="369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r>
                <a:t> 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135AC4BC-0530-4C39-2976-15691EA1FC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6251BD-3F78-4CC9-37C3-15C04F08F14F}"/>
              </a:ext>
            </a:extLst>
          </p:cNvPr>
          <p:cNvSpPr txBox="1"/>
          <p:nvPr/>
        </p:nvSpPr>
        <p:spPr>
          <a:xfrm>
            <a:off x="6386765" y="5361381"/>
            <a:ext cx="4620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解码器由</a:t>
            </a:r>
            <a:r>
              <a:rPr lang="en-US" altLang="zh-CN" sz="2000" dirty="0"/>
              <a:t>6</a:t>
            </a:r>
            <a:r>
              <a:rPr lang="zh-CN" altLang="en-US" sz="2000" dirty="0"/>
              <a:t>个解码层按顺序相接构成</a:t>
            </a:r>
            <a:endParaRPr lang="en-US" altLang="zh-CN" sz="2000" dirty="0"/>
          </a:p>
          <a:p>
            <a:r>
              <a:rPr lang="zh-CN" altLang="en-US" sz="2000" dirty="0"/>
              <a:t>输入的是</a:t>
            </a:r>
            <a:r>
              <a:rPr lang="en-US" altLang="zh-CN" sz="2000" dirty="0"/>
              <a:t>mask</a:t>
            </a:r>
            <a:r>
              <a:rPr lang="zh-CN" altLang="en-US" sz="2000" dirty="0"/>
              <a:t>的信息</a:t>
            </a:r>
            <a:endParaRPr lang="en-US" altLang="zh-CN" sz="2000" dirty="0"/>
          </a:p>
          <a:p>
            <a:r>
              <a:rPr lang="en-US" altLang="zh-CN" sz="2000" dirty="0"/>
              <a:t>QKV</a:t>
            </a:r>
            <a:r>
              <a:rPr lang="zh-CN" altLang="en-US" sz="2000" dirty="0"/>
              <a:t>的不同</a:t>
            </a:r>
          </a:p>
        </p:txBody>
      </p:sp>
      <p:sp>
        <p:nvSpPr>
          <p:cNvPr id="4" name="页脚占位符 5">
            <a:extLst>
              <a:ext uri="{FF2B5EF4-FFF2-40B4-BE49-F238E27FC236}">
                <a16:creationId xmlns:a16="http://schemas.microsoft.com/office/drawing/2014/main" id="{2BD030E9-1A93-03ED-3B95-75C245B65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72670A-6E63-6CB0-882C-58F06E15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4CC62E-7FFC-F0A4-0222-54B8F344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354ED5-8FF9-59F1-4DA3-33317955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6" name="Transformer model" descr="Transformer model">
            <a:extLst>
              <a:ext uri="{FF2B5EF4-FFF2-40B4-BE49-F238E27FC236}">
                <a16:creationId xmlns:a16="http://schemas.microsoft.com/office/drawing/2014/main" id="{26A5400C-7980-2C62-39A4-E071919F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30" y="363006"/>
            <a:ext cx="10408939" cy="599334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15F40D-64D0-A40F-FCCF-72C445263308}"/>
              </a:ext>
            </a:extLst>
          </p:cNvPr>
          <p:cNvSpPr txBox="1"/>
          <p:nvPr/>
        </p:nvSpPr>
        <p:spPr>
          <a:xfrm>
            <a:off x="1053229" y="921181"/>
            <a:ext cx="1227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整体架构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897127-0093-2C33-F319-FD6E203F9EDD}"/>
              </a:ext>
            </a:extLst>
          </p:cNvPr>
          <p:cNvSpPr txBox="1"/>
          <p:nvPr/>
        </p:nvSpPr>
        <p:spPr>
          <a:xfrm>
            <a:off x="964678" y="4639916"/>
            <a:ext cx="4036979" cy="17164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37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RNN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2CE55C-9570-EEDD-06E1-78B4693BE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365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3600" dirty="0"/>
              <a:t>从</a:t>
            </a:r>
            <a:r>
              <a:rPr lang="en-US" altLang="zh-CN" sz="3600" dirty="0"/>
              <a:t>HMM</a:t>
            </a:r>
            <a:r>
              <a:rPr lang="zh-CN" altLang="en-US" sz="3600" dirty="0"/>
              <a:t>（隐马尔可夫模型）开始</a:t>
            </a:r>
          </a:p>
        </p:txBody>
      </p:sp>
      <p:pic>
        <p:nvPicPr>
          <p:cNvPr id="1026" name="Picture 2" descr="隐马尔可夫模型（HMM）详解 - 知乎">
            <a:extLst>
              <a:ext uri="{FF2B5EF4-FFF2-40B4-BE49-F238E27FC236}">
                <a16:creationId xmlns:a16="http://schemas.microsoft.com/office/drawing/2014/main" id="{5B318C6E-3246-3795-DD9C-E9AF62DF5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2829531"/>
            <a:ext cx="6915150" cy="320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694995-3345-1878-B83D-7A1D3CD7DC67}"/>
              </a:ext>
            </a:extLst>
          </p:cNvPr>
          <p:cNvSpPr txBox="1"/>
          <p:nvPr/>
        </p:nvSpPr>
        <p:spPr>
          <a:xfrm>
            <a:off x="7804298" y="3115340"/>
            <a:ext cx="1360967" cy="6485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DECFE-332D-2BE1-4429-0F809975B362}"/>
              </a:ext>
            </a:extLst>
          </p:cNvPr>
          <p:cNvSpPr txBox="1"/>
          <p:nvPr/>
        </p:nvSpPr>
        <p:spPr>
          <a:xfrm>
            <a:off x="7881383" y="4431855"/>
            <a:ext cx="1458433" cy="6485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357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eq2Seq modeling without RNN and CNN units"/>
          <p:cNvSpPr txBox="1"/>
          <p:nvPr/>
        </p:nvSpPr>
        <p:spPr>
          <a:xfrm>
            <a:off x="4701448" y="1477804"/>
            <a:ext cx="8753476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buSzPct val="100000"/>
              <a:buChar char="◆"/>
              <a:defRPr sz="2400" b="1"/>
            </a:lvl1pPr>
          </a:lstStyle>
          <a:p>
            <a:pPr marL="0" indent="0">
              <a:buNone/>
            </a:pPr>
            <a:r>
              <a:rPr lang="zh-CN" altLang="en-US" dirty="0"/>
              <a:t>输入</a:t>
            </a:r>
            <a:r>
              <a:rPr lang="en-US" altLang="zh-CN" dirty="0"/>
              <a:t>embedding</a:t>
            </a:r>
            <a:r>
              <a:rPr lang="zh-CN" altLang="en-US" dirty="0"/>
              <a:t>操作</a:t>
            </a:r>
            <a:endParaRPr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D43009-F188-3431-0A7D-4E4C022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sz="4400" dirty="0"/>
              <a:t>Transformer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816E2D-7714-AC92-7381-4DDCD78E8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770" y="2194252"/>
            <a:ext cx="2950459" cy="375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页脚占位符 5">
            <a:extLst>
              <a:ext uri="{FF2B5EF4-FFF2-40B4-BE49-F238E27FC236}">
                <a16:creationId xmlns:a16="http://schemas.microsoft.com/office/drawing/2014/main" id="{2D5760C5-5E39-4A83-76C0-2B7DD159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6FC286-53AF-F820-2B57-6A2AFBC1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487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eq2Seq modeling without RNN and CNN units"/>
          <p:cNvSpPr txBox="1"/>
          <p:nvPr/>
        </p:nvSpPr>
        <p:spPr>
          <a:xfrm>
            <a:off x="4532112" y="1136280"/>
            <a:ext cx="3178575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marL="285750" indent="-285750">
              <a:buSzPct val="100000"/>
              <a:buChar char="◆"/>
              <a:defRPr sz="2400" b="1"/>
            </a:lvl1pPr>
          </a:lstStyle>
          <a:p>
            <a:pPr marL="0" indent="0" algn="ctr">
              <a:buNone/>
            </a:pPr>
            <a:r>
              <a:rPr lang="zh-CN" altLang="en-US" dirty="0"/>
              <a:t>给输入</a:t>
            </a:r>
            <a:r>
              <a:rPr lang="en-US" altLang="zh-CN" dirty="0"/>
              <a:t>x embedding</a:t>
            </a:r>
            <a:r>
              <a:rPr lang="zh-CN" altLang="en-US" dirty="0"/>
              <a:t>添 加位置信息</a:t>
            </a: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796676-D7D3-F948-9309-2EAD622CA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2171724"/>
            <a:ext cx="81280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BF307DA-A7B4-6945-B3DA-562D2F155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454" y="4499497"/>
            <a:ext cx="4251092" cy="90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2D43009-F188-3431-0A7D-4E4C022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sz="4400" dirty="0"/>
              <a:t>Transformer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BAA36F-3B82-7EC2-49A8-8DA09F25F6E8}"/>
              </a:ext>
            </a:extLst>
          </p:cNvPr>
          <p:cNvSpPr txBox="1"/>
          <p:nvPr/>
        </p:nvSpPr>
        <p:spPr>
          <a:xfrm>
            <a:off x="1208722" y="5402854"/>
            <a:ext cx="106098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更多细节</a:t>
            </a:r>
            <a:r>
              <a:rPr lang="zh-CN" altLang="en-US" sz="2400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https://kazemnejad.com/blog/transformer_architecture_positional_encoding/</a:t>
            </a:r>
            <a:endParaRPr lang="zh-CN" altLang="en-US" sz="2400" dirty="0"/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84399692-A9B7-D2DA-7553-11B5BB2E7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299D19-7060-E294-F3E5-F53C8A49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527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eq2Seq modeling without RNN and CNN units"/>
          <p:cNvSpPr txBox="1"/>
          <p:nvPr/>
        </p:nvSpPr>
        <p:spPr>
          <a:xfrm>
            <a:off x="4532112" y="1136280"/>
            <a:ext cx="317857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marL="285750" indent="-285750">
              <a:buSzPct val="100000"/>
              <a:buChar char="◆"/>
              <a:defRPr sz="2400" b="1"/>
            </a:lvl1pPr>
          </a:lstStyle>
          <a:p>
            <a:pPr marL="0" indent="0" algn="ctr">
              <a:buNone/>
            </a:pPr>
            <a:r>
              <a:rPr lang="en-US" altLang="zh-CN" dirty="0"/>
              <a:t>Mask</a:t>
            </a:r>
            <a:r>
              <a:rPr lang="zh-CN" altLang="en-US" dirty="0"/>
              <a:t>机制</a:t>
            </a:r>
            <a:endParaRPr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D43009-F188-3431-0A7D-4E4C022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sz="4400" dirty="0"/>
              <a:t>Transformer</a:t>
            </a:r>
            <a:endParaRPr lang="zh-CN" altLang="en-US" dirty="0"/>
          </a:p>
        </p:txBody>
      </p:sp>
      <p:sp>
        <p:nvSpPr>
          <p:cNvPr id="3" name="页脚占位符 5">
            <a:extLst>
              <a:ext uri="{FF2B5EF4-FFF2-40B4-BE49-F238E27FC236}">
                <a16:creationId xmlns:a16="http://schemas.microsoft.com/office/drawing/2014/main" id="{6CA88A95-8E8F-9C4D-2A41-53ECDB3D5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D32EDB-8C56-E9D8-92A1-398CAF952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9" y="1690688"/>
            <a:ext cx="8128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A2B5D53-008C-CA73-332F-921D62CCE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63" y="3858951"/>
            <a:ext cx="5843104" cy="188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47D8C7F-242C-9722-896C-C7350BAC3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14"/>
          <a:stretch/>
        </p:blipFill>
        <p:spPr bwMode="auto">
          <a:xfrm>
            <a:off x="7714642" y="3858951"/>
            <a:ext cx="3018128" cy="182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0249E89-4856-CF59-AD5B-08647C917CDE}"/>
              </a:ext>
            </a:extLst>
          </p:cNvPr>
          <p:cNvSpPr/>
          <p:nvPr/>
        </p:nvSpPr>
        <p:spPr>
          <a:xfrm>
            <a:off x="8076447" y="4629151"/>
            <a:ext cx="713223" cy="92583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5A75FF2-3F91-2D17-557A-AD9A07C4B4B8}"/>
              </a:ext>
            </a:extLst>
          </p:cNvPr>
          <p:cNvSpPr/>
          <p:nvPr/>
        </p:nvSpPr>
        <p:spPr>
          <a:xfrm rot="16200000">
            <a:off x="9728200" y="4514850"/>
            <a:ext cx="697229" cy="925830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4B2482-1C1D-35B6-58CA-8800C412BC7C}"/>
              </a:ext>
            </a:extLst>
          </p:cNvPr>
          <p:cNvSpPr txBox="1"/>
          <p:nvPr/>
        </p:nvSpPr>
        <p:spPr>
          <a:xfrm>
            <a:off x="8610379" y="5715115"/>
            <a:ext cx="1929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masked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B3499F0-FBC0-5657-1FC2-247321D38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6005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5AC4BC-0530-4C39-2976-15691EA1FC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5B90EE-4815-E46B-4D0C-3C6588DF7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797" y="977336"/>
            <a:ext cx="7062406" cy="490332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E934AA-755E-1F12-01E3-C589A3419A8E}"/>
              </a:ext>
            </a:extLst>
          </p:cNvPr>
          <p:cNvSpPr txBox="1"/>
          <p:nvPr/>
        </p:nvSpPr>
        <p:spPr>
          <a:xfrm>
            <a:off x="469335" y="2708457"/>
            <a:ext cx="2295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李沐老师的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详细解读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F01A3C09-54CC-CA6B-BBF2-59015FB86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744BFD-6D8A-02BC-F0D0-2B0D4C0B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811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F1D66-5F27-D48E-0B53-3C281115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 implementation in CS231n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77000-A4EF-3B75-F600-2E413B024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Transformer position embedding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Transformer Multi-head Attention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Transformer training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zh-CN" altLang="en-US" sz="36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A28FCF-78B4-666E-19C2-910DB8F6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BD94D-E0F0-C80A-4842-F7168125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671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F1D66-5F27-D48E-0B53-3C281115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77000-A4EF-3B75-F600-2E413B024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 RNN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 LSTM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 Transformer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GAN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zh-CN" altLang="en-US" sz="36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A28FCF-78B4-666E-19C2-910DB8F6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BD94D-E0F0-C80A-4842-F7168125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1057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GAN-Generative Adversarial Networks 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6148" name="Picture 4" descr="counterfeit money 的图像结果">
            <a:extLst>
              <a:ext uri="{FF2B5EF4-FFF2-40B4-BE49-F238E27FC236}">
                <a16:creationId xmlns:a16="http://schemas.microsoft.com/office/drawing/2014/main" id="{E133C038-528A-61E9-80BA-6AB259207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67" y="1814523"/>
            <a:ext cx="6387465" cy="412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370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633C4F-C18D-E49C-1313-F1AF71499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18FF5A-94CC-A83F-7BEC-C27C21E7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18434" name="Picture 2" descr="通俗理解生成对抗网络GAN">
            <a:extLst>
              <a:ext uri="{FF2B5EF4-FFF2-40B4-BE49-F238E27FC236}">
                <a16:creationId xmlns:a16="http://schemas.microsoft.com/office/drawing/2014/main" id="{66FC18A9-489B-E0B8-2DF3-F869A4DD1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909638"/>
            <a:ext cx="11553825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AE901F7-3063-5A9E-6115-FC2489EB1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sz="4400" dirty="0"/>
              <a:t>GAN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68019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GAN-Generative Adversarial Networks 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FE22438-6F76-06EC-7A87-55DB3FDE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471" y="1502253"/>
            <a:ext cx="8937058" cy="385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BBE60BE-40DF-FAC9-B5CD-5519318CACAE}"/>
              </a:ext>
            </a:extLst>
          </p:cNvPr>
          <p:cNvSpPr txBox="1"/>
          <p:nvPr/>
        </p:nvSpPr>
        <p:spPr>
          <a:xfrm>
            <a:off x="3631848" y="1690688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altLang="zh-CN" b="1" i="0" dirty="0">
                <a:solidFill>
                  <a:srgbClr val="000000"/>
                </a:solidFill>
                <a:effectLst/>
                <a:latin typeface="Helvetica Neue"/>
              </a:rPr>
              <a:t>Generative Adversarial Networks (GANs)</a:t>
            </a:r>
          </a:p>
        </p:txBody>
      </p:sp>
    </p:spTree>
    <p:extLst>
      <p:ext uri="{BB962C8B-B14F-4D97-AF65-F5344CB8AC3E}">
        <p14:creationId xmlns:p14="http://schemas.microsoft.com/office/powerpoint/2010/main" val="30509686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633C4F-C18D-E49C-1313-F1AF71499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18FF5A-94CC-A83F-7BEC-C27C21E7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18434" name="Picture 2" descr="通俗理解生成对抗网络GAN">
            <a:extLst>
              <a:ext uri="{FF2B5EF4-FFF2-40B4-BE49-F238E27FC236}">
                <a16:creationId xmlns:a16="http://schemas.microsoft.com/office/drawing/2014/main" id="{66FC18A9-489B-E0B8-2DF3-F869A4DD1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76" y="1274764"/>
            <a:ext cx="6124260" cy="267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AE901F7-3063-5A9E-6115-FC2489EB1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sz="4400" dirty="0"/>
              <a:t>GAN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CE67C2C-E1EF-713B-9A73-B4D6B5316302}"/>
              </a:ext>
            </a:extLst>
          </p:cNvPr>
          <p:cNvSpPr txBox="1"/>
          <p:nvPr/>
        </p:nvSpPr>
        <p:spPr>
          <a:xfrm>
            <a:off x="4199792" y="1749103"/>
            <a:ext cx="1705249" cy="17024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CDC12E-F770-E6EF-8899-9205D77FF765}"/>
              </a:ext>
            </a:extLst>
          </p:cNvPr>
          <p:cNvSpPr txBox="1"/>
          <p:nvPr/>
        </p:nvSpPr>
        <p:spPr>
          <a:xfrm>
            <a:off x="7299751" y="1905506"/>
            <a:ext cx="459846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判别器</a:t>
            </a:r>
            <a:r>
              <a:rPr lang="en-US" altLang="zh-CN" sz="2800" dirty="0"/>
              <a:t>Discriminator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r>
              <a:rPr lang="en-US" altLang="zh-CN" sz="2800" dirty="0"/>
              <a:t>A</a:t>
            </a:r>
            <a:r>
              <a:rPr lang="zh-CN" altLang="en-US" sz="2800" dirty="0"/>
              <a:t> traditional classification network</a:t>
            </a:r>
            <a:r>
              <a:rPr lang="en-US" altLang="zh-CN" sz="2800" dirty="0"/>
              <a:t> which is</a:t>
            </a:r>
            <a:r>
              <a:rPr lang="zh-CN" altLang="en-US" sz="2800" dirty="0"/>
              <a:t> train</a:t>
            </a:r>
            <a:r>
              <a:rPr lang="en-US" altLang="zh-CN" sz="2800" dirty="0"/>
              <a:t>ed</a:t>
            </a:r>
            <a:r>
              <a:rPr lang="zh-CN" altLang="en-US" sz="2800" dirty="0"/>
              <a:t> </a:t>
            </a:r>
            <a:r>
              <a:rPr lang="en-US" altLang="zh-CN" sz="2800" dirty="0"/>
              <a:t>to </a:t>
            </a:r>
            <a:r>
              <a:rPr lang="zh-CN" altLang="en-US" sz="2800" dirty="0"/>
              <a:t> classify </a:t>
            </a:r>
            <a:r>
              <a:rPr lang="en-US" altLang="zh-CN" sz="2800" dirty="0"/>
              <a:t>images</a:t>
            </a:r>
            <a:r>
              <a:rPr lang="zh-CN" altLang="en-US" sz="2800" dirty="0"/>
              <a:t> as being real (</a:t>
            </a:r>
            <a:r>
              <a:rPr lang="en-US" altLang="zh-CN" sz="2800" dirty="0"/>
              <a:t>in</a:t>
            </a:r>
            <a:r>
              <a:rPr lang="zh-CN" altLang="en-US" sz="2800" dirty="0"/>
              <a:t> the training set) or fake (not in the training set)</a:t>
            </a:r>
          </a:p>
        </p:txBody>
      </p:sp>
    </p:spTree>
    <p:extLst>
      <p:ext uri="{BB962C8B-B14F-4D97-AF65-F5344CB8AC3E}">
        <p14:creationId xmlns:p14="http://schemas.microsoft.com/office/powerpoint/2010/main" val="1869538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RNN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2CE55C-9570-EEDD-06E1-78B4693BE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365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3600" dirty="0"/>
              <a:t>从</a:t>
            </a:r>
            <a:r>
              <a:rPr lang="en-US" altLang="zh-CN" sz="3600" dirty="0"/>
              <a:t>HMM</a:t>
            </a:r>
            <a:r>
              <a:rPr lang="zh-CN" altLang="en-US" sz="3600" dirty="0"/>
              <a:t>（隐马尔可夫模型）开始</a:t>
            </a:r>
          </a:p>
        </p:txBody>
      </p:sp>
      <p:pic>
        <p:nvPicPr>
          <p:cNvPr id="1026" name="Picture 2" descr="隐马尔可夫模型（HMM）详解 - 知乎">
            <a:extLst>
              <a:ext uri="{FF2B5EF4-FFF2-40B4-BE49-F238E27FC236}">
                <a16:creationId xmlns:a16="http://schemas.microsoft.com/office/drawing/2014/main" id="{5B318C6E-3246-3795-DD9C-E9AF62DF5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2829531"/>
            <a:ext cx="6915150" cy="320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471789-25B9-B2DB-086A-6F0F6C0E5053}"/>
              </a:ext>
            </a:extLst>
          </p:cNvPr>
          <p:cNvSpPr txBox="1"/>
          <p:nvPr/>
        </p:nvSpPr>
        <p:spPr>
          <a:xfrm>
            <a:off x="5209952" y="2916867"/>
            <a:ext cx="797443" cy="49618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53E3B8-A8B6-9DA7-D52F-7DE2CF697789}"/>
              </a:ext>
            </a:extLst>
          </p:cNvPr>
          <p:cNvSpPr txBox="1"/>
          <p:nvPr/>
        </p:nvSpPr>
        <p:spPr>
          <a:xfrm rot="16200000">
            <a:off x="5600611" y="3883629"/>
            <a:ext cx="990777" cy="49618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49559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633C4F-C18D-E49C-1313-F1AF71499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18FF5A-94CC-A83F-7BEC-C27C21E7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18434" name="Picture 2" descr="通俗理解生成对抗网络GAN">
            <a:extLst>
              <a:ext uri="{FF2B5EF4-FFF2-40B4-BE49-F238E27FC236}">
                <a16:creationId xmlns:a16="http://schemas.microsoft.com/office/drawing/2014/main" id="{66FC18A9-489B-E0B8-2DF3-F869A4DD1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76" y="1274764"/>
            <a:ext cx="6124260" cy="267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AE901F7-3063-5A9E-6115-FC2489EB1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sz="4400" dirty="0"/>
              <a:t>GAN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CE67C2C-E1EF-713B-9A73-B4D6B5316302}"/>
              </a:ext>
            </a:extLst>
          </p:cNvPr>
          <p:cNvSpPr txBox="1"/>
          <p:nvPr/>
        </p:nvSpPr>
        <p:spPr>
          <a:xfrm>
            <a:off x="1368457" y="2393110"/>
            <a:ext cx="1705249" cy="17024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CDC12E-F770-E6EF-8899-9205D77FF765}"/>
              </a:ext>
            </a:extLst>
          </p:cNvPr>
          <p:cNvSpPr txBox="1"/>
          <p:nvPr/>
        </p:nvSpPr>
        <p:spPr>
          <a:xfrm>
            <a:off x="6962460" y="1690688"/>
            <a:ext cx="505015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生成器</a:t>
            </a:r>
            <a:r>
              <a:rPr lang="en-US" altLang="zh-CN" sz="2800" dirty="0"/>
              <a:t>Generator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r>
              <a:rPr lang="en-US" altLang="zh-CN" sz="2800" dirty="0"/>
              <a:t>The generator takes random noise as input and transform it using a neural network to produce images. The goal of the generator is to fool the discriminator into thinking the images it produced are real (in training set).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0980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633C4F-C18D-E49C-1313-F1AF71499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18FF5A-94CC-A83F-7BEC-C27C21E7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AE901F7-3063-5A9E-6115-FC2489EB1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sz="4400" dirty="0"/>
              <a:t>GAN</a:t>
            </a:r>
            <a:endParaRPr lang="zh-CN" altLang="en-US" dirty="0"/>
          </a:p>
        </p:txBody>
      </p:sp>
      <p:pic>
        <p:nvPicPr>
          <p:cNvPr id="3074" name="Picture 2" descr="game theory 的图像结果">
            <a:extLst>
              <a:ext uri="{FF2B5EF4-FFF2-40B4-BE49-F238E27FC236}">
                <a16:creationId xmlns:a16="http://schemas.microsoft.com/office/drawing/2014/main" id="{FDC2D128-37A1-3837-DDBF-F11D554FC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601" y="1448752"/>
            <a:ext cx="6380798" cy="396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534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633C4F-C18D-E49C-1313-F1AF71499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18FF5A-94CC-A83F-7BEC-C27C21E7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AE901F7-3063-5A9E-6115-FC2489EB1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sz="4400" dirty="0"/>
              <a:t>GAN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8B68B9-0659-DBE4-CAED-6D0D0DCE20FD}"/>
              </a:ext>
            </a:extLst>
          </p:cNvPr>
          <p:cNvSpPr txBox="1"/>
          <p:nvPr/>
        </p:nvSpPr>
        <p:spPr>
          <a:xfrm>
            <a:off x="3164999" y="2810247"/>
            <a:ext cx="5862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GAN loss: fake money</a:t>
            </a:r>
          </a:p>
          <a:p>
            <a:r>
              <a:rPr lang="en-US" altLang="zh-CN" sz="2800" dirty="0"/>
              <a:t>(binary cross-entropy loss)</a:t>
            </a:r>
          </a:p>
          <a:p>
            <a:r>
              <a:rPr lang="en-US" altLang="zh-CN" sz="2800" dirty="0"/>
              <a:t>D-Discriminator</a:t>
            </a:r>
          </a:p>
          <a:p>
            <a:r>
              <a:rPr lang="en-US" altLang="zh-CN" sz="2800" dirty="0"/>
              <a:t>G-Generator</a:t>
            </a:r>
          </a:p>
          <a:p>
            <a:r>
              <a:rPr lang="en-US" altLang="zh-CN" sz="2800" dirty="0"/>
              <a:t>p(z)-random noise</a:t>
            </a:r>
          </a:p>
          <a:p>
            <a:r>
              <a:rPr lang="en-US" altLang="zh-CN" sz="2800" dirty="0"/>
              <a:t>G(z)-generated image of G</a:t>
            </a:r>
          </a:p>
          <a:p>
            <a:r>
              <a:rPr lang="en-US" altLang="zh-CN" sz="2800" dirty="0"/>
              <a:t>D-output from D, being real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7D2A9B-5DFC-0C01-2184-061FB1CAF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71" y="1690688"/>
            <a:ext cx="8843257" cy="6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054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633C4F-C18D-E49C-1313-F1AF71499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18FF5A-94CC-A83F-7BEC-C27C21E7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AE901F7-3063-5A9E-6115-FC2489EB1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sz="4400" dirty="0"/>
              <a:t>GAN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8B68B9-0659-DBE4-CAED-6D0D0DCE20FD}"/>
              </a:ext>
            </a:extLst>
          </p:cNvPr>
          <p:cNvSpPr txBox="1"/>
          <p:nvPr/>
        </p:nvSpPr>
        <p:spPr>
          <a:xfrm>
            <a:off x="2695572" y="3541287"/>
            <a:ext cx="86582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GAN </a:t>
            </a:r>
            <a:r>
              <a:rPr lang="en-US" altLang="zh-CN" sz="2800" dirty="0" err="1"/>
              <a:t>Optim</a:t>
            </a:r>
            <a:r>
              <a:rPr lang="en-US" altLang="zh-CN" sz="2800" dirty="0"/>
              <a:t> idea: </a:t>
            </a:r>
          </a:p>
          <a:p>
            <a:r>
              <a:rPr lang="en-US" altLang="zh-CN" sz="2800" dirty="0"/>
              <a:t>① </a:t>
            </a:r>
            <a:r>
              <a:rPr lang="en-US" altLang="zh-CN" sz="2800" dirty="0" err="1"/>
              <a:t>Optim</a:t>
            </a:r>
            <a:r>
              <a:rPr lang="en-US" altLang="zh-CN" sz="2800" dirty="0"/>
              <a:t> D with true images and G images </a:t>
            </a:r>
          </a:p>
          <a:p>
            <a:r>
              <a:rPr lang="en-US" altLang="zh-CN" sz="2800" dirty="0"/>
              <a:t>② Then </a:t>
            </a:r>
            <a:r>
              <a:rPr lang="en-US" altLang="zh-CN" sz="2800" dirty="0" err="1"/>
              <a:t>optim</a:t>
            </a:r>
            <a:r>
              <a:rPr lang="en-US" altLang="zh-CN" sz="2800" dirty="0"/>
              <a:t> G using the D’s feedback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079BAD-AB70-A654-285A-05AD7D85E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1120"/>
            <a:ext cx="10825689" cy="181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01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633C4F-C18D-E49C-1313-F1AF71499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18FF5A-94CC-A83F-7BEC-C27C21E7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64</a:t>
            </a:fld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AE901F7-3063-5A9E-6115-FC2489EB1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sz="4400" dirty="0"/>
              <a:t>GAN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8B68B9-0659-DBE4-CAED-6D0D0DCE20FD}"/>
              </a:ext>
            </a:extLst>
          </p:cNvPr>
          <p:cNvSpPr txBox="1"/>
          <p:nvPr/>
        </p:nvSpPr>
        <p:spPr>
          <a:xfrm>
            <a:off x="7965281" y="2638523"/>
            <a:ext cx="33885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GAN is  generative model, in stead of  discriminative model!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949443-5205-2FC7-5D8E-29CACCF8B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078546"/>
            <a:ext cx="3280666" cy="327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EAACAA-03E2-C03B-EA06-4174528C8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69" y="2141220"/>
            <a:ext cx="31461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608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F1D66-5F27-D48E-0B53-3C281115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GAN implementation in CS231n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77000-A4EF-3B75-F600-2E413B024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GAN G noise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GAN G/D loss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GAN G/D network layers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GAN Optimization/Training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GAN visualization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A28FCF-78B4-666E-19C2-910DB8F6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BD94D-E0F0-C80A-4842-F7168125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2263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F1D66-5F27-D48E-0B53-3C281115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77000-A4EF-3B75-F600-2E413B024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en-US" altLang="zh-CN" sz="3600" dirty="0"/>
              <a:t> </a:t>
            </a:r>
            <a:r>
              <a:rPr lang="zh-CN" altLang="en-US" sz="3600" dirty="0"/>
              <a:t>推荐</a:t>
            </a:r>
            <a:endParaRPr lang="en-US" altLang="zh-CN" sz="36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zh-CN" altLang="en-US" sz="36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A28FCF-78B4-666E-19C2-910DB8F6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BD94D-E0F0-C80A-4842-F7168125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8735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90778-2C4B-53F8-C27A-56AE5BB5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推荐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EC1EEC-E8DC-5853-12FA-D2744155E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3600" dirty="0"/>
              <a:t> </a:t>
            </a:r>
            <a:r>
              <a:rPr lang="en-US" altLang="zh-CN" sz="3600" b="1" dirty="0"/>
              <a:t>Courses: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3600" dirty="0"/>
              <a:t> CS229 Machine Learning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3600" dirty="0"/>
              <a:t> CS231n CNN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3600" dirty="0"/>
              <a:t> </a:t>
            </a:r>
            <a:r>
              <a:rPr lang="zh-CN" altLang="en-US" sz="3600" dirty="0"/>
              <a:t>上海交通大学 张志华 统计机器学习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0708BA-EB2A-3ABB-78E8-296E1DEA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B51E1D-784A-68A7-B267-A76E1C43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7581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90778-2C4B-53F8-C27A-56AE5BB5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4400" dirty="0"/>
              <a:t>推荐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EC1EEC-E8DC-5853-12FA-D2744155E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3600" b="1" dirty="0"/>
              <a:t> </a:t>
            </a:r>
            <a:r>
              <a:rPr lang="en-US" altLang="zh-CN" sz="3600" b="1" dirty="0"/>
              <a:t>Books:</a:t>
            </a:r>
            <a:r>
              <a:rPr lang="zh-CN" altLang="en-US" sz="3600" b="1" dirty="0"/>
              <a:t> </a:t>
            </a:r>
            <a:endParaRPr lang="en-US" altLang="zh-CN" sz="36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3600" dirty="0"/>
              <a:t> 西瓜书</a:t>
            </a:r>
            <a:r>
              <a:rPr lang="en-US" altLang="zh-CN" sz="3600" dirty="0"/>
              <a:t>-</a:t>
            </a:r>
            <a:r>
              <a:rPr lang="zh-CN" altLang="en-US" sz="3600" dirty="0"/>
              <a:t>周志华</a:t>
            </a:r>
            <a:endParaRPr lang="en-US" altLang="zh-CN" sz="3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3600" dirty="0"/>
              <a:t> </a:t>
            </a:r>
            <a:r>
              <a:rPr lang="zh-CN" altLang="en-US" sz="3600" dirty="0"/>
              <a:t>机器学习方法</a:t>
            </a:r>
            <a:r>
              <a:rPr lang="en-US" altLang="zh-CN" sz="3600" dirty="0"/>
              <a:t>-</a:t>
            </a:r>
            <a:r>
              <a:rPr lang="zh-CN" altLang="en-US" sz="3600" dirty="0"/>
              <a:t>李航</a:t>
            </a:r>
            <a:endParaRPr lang="en-US" altLang="zh-CN" sz="3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3600" dirty="0"/>
              <a:t> CS229 main notes-</a:t>
            </a:r>
            <a:r>
              <a:rPr lang="zh-CN" altLang="en-US" sz="3600" dirty="0"/>
              <a:t>吴恩达</a:t>
            </a:r>
            <a:endParaRPr lang="en-US" altLang="zh-CN" sz="3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3600" dirty="0"/>
              <a:t> Deep Learning-</a:t>
            </a:r>
            <a:r>
              <a:rPr lang="zh-CN" altLang="en-US" sz="3600" dirty="0"/>
              <a:t>花书</a:t>
            </a:r>
            <a:endParaRPr lang="en-US" altLang="zh-CN" sz="400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0708BA-EB2A-3ABB-78E8-296E1DEA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B51E1D-784A-68A7-B267-A76E1C43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6080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BFB67-BE60-FFAC-BB05-B9F2A0B86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5809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br>
              <a:rPr lang="en-US" altLang="zh-CN" dirty="0"/>
            </a:br>
            <a:r>
              <a:rPr lang="en-US" altLang="zh-CN" dirty="0"/>
              <a:t>Thanks!</a:t>
            </a:r>
            <a:r>
              <a:rPr lang="zh-CN" altLang="en-US" dirty="0"/>
              <a:t> 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5AA0A3-D338-6D90-56EE-8591FF642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69166"/>
            <a:ext cx="9144000" cy="21617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2023.12.3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6238EC-0015-A1C0-A366-F9EBA9E83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1A3DB2-47E6-2D48-8D32-3F3B8E25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507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RNN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62705A-5EAB-24C6-1CD3-A12A0881D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82"/>
          <a:stretch/>
        </p:blipFill>
        <p:spPr>
          <a:xfrm>
            <a:off x="838200" y="1752674"/>
            <a:ext cx="8133093" cy="335265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69D91E6-D5A1-F6D9-4838-D2F233FB4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831"/>
          <a:stretch/>
        </p:blipFill>
        <p:spPr bwMode="auto">
          <a:xfrm>
            <a:off x="9516140" y="1752673"/>
            <a:ext cx="1349264" cy="33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A36408-053A-2C7A-F951-DE6F5A61E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2037" y="5252482"/>
            <a:ext cx="7407925" cy="110386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3200" dirty="0">
                <a:solidFill>
                  <a:srgbClr val="FF0000"/>
                </a:solidFill>
              </a:rPr>
              <a:t>经典端到端的</a:t>
            </a:r>
            <a:r>
              <a:rPr lang="en-US" altLang="zh-CN" sz="3200" dirty="0">
                <a:solidFill>
                  <a:srgbClr val="FF0000"/>
                </a:solidFill>
              </a:rPr>
              <a:t>CNN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3200" dirty="0">
                <a:solidFill>
                  <a:srgbClr val="FF0000"/>
                </a:solidFill>
              </a:rPr>
              <a:t>假设输入为序列数据？</a:t>
            </a:r>
            <a:r>
              <a:rPr lang="en-US" altLang="zh-CN" sz="3200" dirty="0">
                <a:solidFill>
                  <a:srgbClr val="FF0000"/>
                </a:solidFill>
              </a:rPr>
              <a:t>Fixed size input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80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RNN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DD4CF-98F8-8D4B-F167-5298340BB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3"/>
            <a:ext cx="12192000" cy="398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0ADDDA7-72B8-0613-73E3-1C24AA41E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920" y="5484777"/>
            <a:ext cx="4114800" cy="100651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3200" dirty="0">
                <a:solidFill>
                  <a:srgbClr val="FF0000"/>
                </a:solidFill>
              </a:rPr>
              <a:t>不同的网络结构，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3200" dirty="0">
                <a:solidFill>
                  <a:srgbClr val="FF0000"/>
                </a:solidFill>
              </a:rPr>
              <a:t>对应不同的输入输出</a:t>
            </a:r>
          </a:p>
        </p:txBody>
      </p:sp>
    </p:spTree>
    <p:extLst>
      <p:ext uri="{BB962C8B-B14F-4D97-AF65-F5344CB8AC3E}">
        <p14:creationId xmlns:p14="http://schemas.microsoft.com/office/powerpoint/2010/main" val="1564996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A12DC-830D-B574-CAB1-0C2418B1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RNN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AF1562-6BEB-95D4-702C-7CFE3E6F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/>
              <a:t>Machine Learning Seminar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59DE2-DAE9-137C-912A-2E851E3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23AB9-E45D-4F15-90E6-8E08C25EF223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170" name="Picture 2" descr="recursive 的图像结果">
            <a:extLst>
              <a:ext uri="{FF2B5EF4-FFF2-40B4-BE49-F238E27FC236}">
                <a16:creationId xmlns:a16="http://schemas.microsoft.com/office/drawing/2014/main" id="{5B45FA6E-28EC-E050-EBAA-3335E9B3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314" y="1063624"/>
            <a:ext cx="4885372" cy="473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547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1465</TotalTime>
  <Words>1105</Words>
  <Application>Microsoft Office PowerPoint</Application>
  <PresentationFormat>宽屏</PresentationFormat>
  <Paragraphs>417</Paragraphs>
  <Slides>69</Slides>
  <Notes>56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5" baseType="lpstr">
      <vt:lpstr>Helvetica Neue</vt:lpstr>
      <vt:lpstr>等线</vt:lpstr>
      <vt:lpstr>等线 Light</vt:lpstr>
      <vt:lpstr>Arial</vt:lpstr>
      <vt:lpstr>Wingdings</vt:lpstr>
      <vt:lpstr>Office 主题​​</vt:lpstr>
      <vt:lpstr> 机器学习讨论班  RNN, LSTM, Transformer, GAN</vt:lpstr>
      <vt:lpstr>Contents</vt:lpstr>
      <vt:lpstr>Contents</vt:lpstr>
      <vt:lpstr>Contents</vt:lpstr>
      <vt:lpstr>RNN</vt:lpstr>
      <vt:lpstr>RNN</vt:lpstr>
      <vt:lpstr>RNN</vt:lpstr>
      <vt:lpstr>RNN</vt:lpstr>
      <vt:lpstr>RNN</vt:lpstr>
      <vt:lpstr>RNN</vt:lpstr>
      <vt:lpstr>RNN</vt:lpstr>
      <vt:lpstr>RNN</vt:lpstr>
      <vt:lpstr>RNN</vt:lpstr>
      <vt:lpstr>RNN</vt:lpstr>
      <vt:lpstr>RNN</vt:lpstr>
      <vt:lpstr>RNN</vt:lpstr>
      <vt:lpstr>RNN</vt:lpstr>
      <vt:lpstr>RNN</vt:lpstr>
      <vt:lpstr>RNN</vt:lpstr>
      <vt:lpstr>RNN</vt:lpstr>
      <vt:lpstr>RNN</vt:lpstr>
      <vt:lpstr>RNN</vt:lpstr>
      <vt:lpstr>RNN</vt:lpstr>
      <vt:lpstr>RNN</vt:lpstr>
      <vt:lpstr>RNN</vt:lpstr>
      <vt:lpstr>RNN implementation in CS231n</vt:lpstr>
      <vt:lpstr>Contents</vt:lpstr>
      <vt:lpstr>LSTM</vt:lpstr>
      <vt:lpstr>LSTM</vt:lpstr>
      <vt:lpstr>LSTM</vt:lpstr>
      <vt:lpstr>LSTM</vt:lpstr>
      <vt:lpstr>LSTM</vt:lpstr>
      <vt:lpstr>LSTM</vt:lpstr>
      <vt:lpstr>LSTM</vt:lpstr>
      <vt:lpstr>LSTM implementation in CS231n</vt:lpstr>
      <vt:lpstr>Contents</vt:lpstr>
      <vt:lpstr>Transformer</vt:lpstr>
      <vt:lpstr>Transformer</vt:lpstr>
      <vt:lpstr>Transformer</vt:lpstr>
      <vt:lpstr>Transformer-attention</vt:lpstr>
      <vt:lpstr>Transformer</vt:lpstr>
      <vt:lpstr>Transformer</vt:lpstr>
      <vt:lpstr>Transformer</vt:lpstr>
      <vt:lpstr>Transformer</vt:lpstr>
      <vt:lpstr>Transformer</vt:lpstr>
      <vt:lpstr>PowerPoint 演示文稿</vt:lpstr>
      <vt:lpstr>PowerPoint 演示文稿</vt:lpstr>
      <vt:lpstr>PowerPoint 演示文稿</vt:lpstr>
      <vt:lpstr>PowerPoint 演示文稿</vt:lpstr>
      <vt:lpstr>Transformer</vt:lpstr>
      <vt:lpstr>Transformer</vt:lpstr>
      <vt:lpstr>Transformer</vt:lpstr>
      <vt:lpstr>PowerPoint 演示文稿</vt:lpstr>
      <vt:lpstr>Transformer implementation in CS231n</vt:lpstr>
      <vt:lpstr>Contents</vt:lpstr>
      <vt:lpstr>GAN-Generative Adversarial Networks </vt:lpstr>
      <vt:lpstr>GAN</vt:lpstr>
      <vt:lpstr>GAN-Generative Adversarial Networks </vt:lpstr>
      <vt:lpstr>GAN</vt:lpstr>
      <vt:lpstr>GAN</vt:lpstr>
      <vt:lpstr>GAN</vt:lpstr>
      <vt:lpstr>GAN</vt:lpstr>
      <vt:lpstr>GAN</vt:lpstr>
      <vt:lpstr>GAN</vt:lpstr>
      <vt:lpstr>GAN implementation in CS231n</vt:lpstr>
      <vt:lpstr>Contents</vt:lpstr>
      <vt:lpstr>推荐</vt:lpstr>
      <vt:lpstr>推荐</vt:lpstr>
      <vt:lpstr> Thanks!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机器学习讨论班 </dc:title>
  <dc:creator>梓源 杨</dc:creator>
  <cp:lastModifiedBy>梓源 杨</cp:lastModifiedBy>
  <cp:revision>26</cp:revision>
  <dcterms:created xsi:type="dcterms:W3CDTF">2023-10-30T15:06:26Z</dcterms:created>
  <dcterms:modified xsi:type="dcterms:W3CDTF">2023-12-03T10:07:23Z</dcterms:modified>
</cp:coreProperties>
</file>